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9" r:id="rId2"/>
    <p:sldId id="263" r:id="rId3"/>
    <p:sldId id="257" r:id="rId4"/>
    <p:sldId id="258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14B42F"/>
    <a:srgbClr val="99FF99"/>
    <a:srgbClr val="CCFF99"/>
    <a:srgbClr val="FFDBED"/>
    <a:srgbClr val="E9C9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F72C66-0C65-4081-8EAB-AB96C96E74CD}" v="1" dt="2023-10-25T08:07:03.6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川 紗織" userId="37777c9a-4d22-42a7-a318-41b7cfff4209" providerId="ADAL" clId="{CAF72C66-0C65-4081-8EAB-AB96C96E74CD}"/>
    <pc:docChg chg="custSel delSld modSld sldOrd">
      <pc:chgData name="石川 紗織" userId="37777c9a-4d22-42a7-a318-41b7cfff4209" providerId="ADAL" clId="{CAF72C66-0C65-4081-8EAB-AB96C96E74CD}" dt="2023-10-25T08:07:28.727" v="16" actId="47"/>
      <pc:docMkLst>
        <pc:docMk/>
      </pc:docMkLst>
      <pc:sldChg chg="addSp delSp modSp mod">
        <pc:chgData name="石川 紗織" userId="37777c9a-4d22-42a7-a318-41b7cfff4209" providerId="ADAL" clId="{CAF72C66-0C65-4081-8EAB-AB96C96E74CD}" dt="2023-10-25T08:07:25.974" v="15" actId="14100"/>
        <pc:sldMkLst>
          <pc:docMk/>
          <pc:sldMk cId="1672917089" sldId="256"/>
        </pc:sldMkLst>
        <pc:spChg chg="del mod">
          <ac:chgData name="石川 紗織" userId="37777c9a-4d22-42a7-a318-41b7cfff4209" providerId="ADAL" clId="{CAF72C66-0C65-4081-8EAB-AB96C96E74CD}" dt="2023-10-25T08:06:51.958" v="7" actId="478"/>
          <ac:spMkLst>
            <pc:docMk/>
            <pc:sldMk cId="1672917089" sldId="256"/>
            <ac:spMk id="3" creationId="{29ABCCF9-DBAC-B7C5-076C-C2591CEF33D8}"/>
          </ac:spMkLst>
        </pc:spChg>
        <pc:spChg chg="mod">
          <ac:chgData name="石川 紗織" userId="37777c9a-4d22-42a7-a318-41b7cfff4209" providerId="ADAL" clId="{CAF72C66-0C65-4081-8EAB-AB96C96E74CD}" dt="2023-10-25T08:07:20.786" v="14" actId="20577"/>
          <ac:spMkLst>
            <pc:docMk/>
            <pc:sldMk cId="1672917089" sldId="256"/>
            <ac:spMk id="4" creationId="{431FF487-941F-D05C-34F9-0E8BBFE004F7}"/>
          </ac:spMkLst>
        </pc:spChg>
        <pc:spChg chg="add mod">
          <ac:chgData name="石川 紗織" userId="37777c9a-4d22-42a7-a318-41b7cfff4209" providerId="ADAL" clId="{CAF72C66-0C65-4081-8EAB-AB96C96E74CD}" dt="2023-10-25T08:07:13.046" v="11" actId="20577"/>
          <ac:spMkLst>
            <pc:docMk/>
            <pc:sldMk cId="1672917089" sldId="256"/>
            <ac:spMk id="7" creationId="{ECB590D2-7B97-883F-9FFC-BA93B8CC1E01}"/>
          </ac:spMkLst>
        </pc:spChg>
        <pc:spChg chg="mod">
          <ac:chgData name="石川 紗織" userId="37777c9a-4d22-42a7-a318-41b7cfff4209" providerId="ADAL" clId="{CAF72C66-0C65-4081-8EAB-AB96C96E74CD}" dt="2023-10-25T08:07:25.974" v="15" actId="14100"/>
          <ac:spMkLst>
            <pc:docMk/>
            <pc:sldMk cId="1672917089" sldId="256"/>
            <ac:spMk id="12" creationId="{FF538761-7BC5-897A-D766-CD50C5C75F68}"/>
          </ac:spMkLst>
        </pc:spChg>
      </pc:sldChg>
      <pc:sldChg chg="modSp mod">
        <pc:chgData name="石川 紗織" userId="37777c9a-4d22-42a7-a318-41b7cfff4209" providerId="ADAL" clId="{CAF72C66-0C65-4081-8EAB-AB96C96E74CD}" dt="2023-10-25T03:04:06.042" v="2" actId="1076"/>
        <pc:sldMkLst>
          <pc:docMk/>
          <pc:sldMk cId="2088621618" sldId="258"/>
        </pc:sldMkLst>
        <pc:spChg chg="mod">
          <ac:chgData name="石川 紗織" userId="37777c9a-4d22-42a7-a318-41b7cfff4209" providerId="ADAL" clId="{CAF72C66-0C65-4081-8EAB-AB96C96E74CD}" dt="2023-10-25T03:04:00.905" v="0" actId="1076"/>
          <ac:spMkLst>
            <pc:docMk/>
            <pc:sldMk cId="2088621618" sldId="258"/>
            <ac:spMk id="4" creationId="{26C7855A-CE52-22D2-A376-E8F078085D75}"/>
          </ac:spMkLst>
        </pc:spChg>
        <pc:spChg chg="mod">
          <ac:chgData name="石川 紗織" userId="37777c9a-4d22-42a7-a318-41b7cfff4209" providerId="ADAL" clId="{CAF72C66-0C65-4081-8EAB-AB96C96E74CD}" dt="2023-10-25T03:04:06.042" v="2" actId="1076"/>
          <ac:spMkLst>
            <pc:docMk/>
            <pc:sldMk cId="2088621618" sldId="258"/>
            <ac:spMk id="5" creationId="{DC801D32-806B-0CF1-094A-4FB4983DAE9A}"/>
          </ac:spMkLst>
        </pc:spChg>
        <pc:graphicFrameChg chg="mod">
          <ac:chgData name="石川 紗織" userId="37777c9a-4d22-42a7-a318-41b7cfff4209" providerId="ADAL" clId="{CAF72C66-0C65-4081-8EAB-AB96C96E74CD}" dt="2023-10-25T03:04:03.986" v="1" actId="1076"/>
          <ac:graphicFrameMkLst>
            <pc:docMk/>
            <pc:sldMk cId="2088621618" sldId="258"/>
            <ac:graphicFrameMk id="2" creationId="{60208E55-CF27-12AA-3D99-CC10132B491C}"/>
          </ac:graphicFrameMkLst>
        </pc:graphicFrameChg>
      </pc:sldChg>
      <pc:sldChg chg="del ord">
        <pc:chgData name="石川 紗織" userId="37777c9a-4d22-42a7-a318-41b7cfff4209" providerId="ADAL" clId="{CAF72C66-0C65-4081-8EAB-AB96C96E74CD}" dt="2023-10-25T08:07:28.727" v="16" actId="47"/>
        <pc:sldMkLst>
          <pc:docMk/>
          <pc:sldMk cId="2274783202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0AA98-DEA9-4485-B4C2-969606B3D81E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C8F14-94FE-41A1-891B-212D8F009E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972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DF62-7C7C-4FA9-BF06-B7A9F93F2D31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803-F554-4930-8429-F6D83D106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2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DF62-7C7C-4FA9-BF06-B7A9F93F2D31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803-F554-4930-8429-F6D83D106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17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DF62-7C7C-4FA9-BF06-B7A9F93F2D31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803-F554-4930-8429-F6D83D106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857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DF62-7C7C-4FA9-BF06-B7A9F93F2D31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803-F554-4930-8429-F6D83D106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882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0" y="1709742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0" y="4589467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DF62-7C7C-4FA9-BF06-B7A9F93F2D31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803-F554-4930-8429-F6D83D106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579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DF62-7C7C-4FA9-BF06-B7A9F93F2D31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803-F554-4930-8429-F6D83D106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524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9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DF62-7C7C-4FA9-BF06-B7A9F93F2D31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803-F554-4930-8429-F6D83D106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922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DF62-7C7C-4FA9-BF06-B7A9F93F2D31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803-F554-4930-8429-F6D83D106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83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DF62-7C7C-4FA9-BF06-B7A9F93F2D31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803-F554-4930-8429-F6D83D106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42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9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DF62-7C7C-4FA9-BF06-B7A9F93F2D31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803-F554-4930-8429-F6D83D106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18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9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DDF62-7C7C-4FA9-BF06-B7A9F93F2D31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B803-F554-4930-8429-F6D83D106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42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DDF62-7C7C-4FA9-BF06-B7A9F93F2D31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3B803-F554-4930-8429-F6D83D1067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05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2A05EC3-42F1-0998-235F-2DB37ADE2575}"/>
              </a:ext>
            </a:extLst>
          </p:cNvPr>
          <p:cNvSpPr txBox="1"/>
          <p:nvPr/>
        </p:nvSpPr>
        <p:spPr>
          <a:xfrm>
            <a:off x="144002" y="144002"/>
            <a:ext cx="1599898" cy="404229"/>
          </a:xfrm>
          <a:prstGeom prst="rect">
            <a:avLst/>
          </a:prstGeom>
          <a:solidFill>
            <a:srgbClr val="14B42F"/>
          </a:solidFill>
        </p:spPr>
        <p:txBody>
          <a:bodyPr wrap="none" lIns="108000" tIns="72000" rIns="108000" bIns="54000" rtlCol="0">
            <a:sp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  <a:latin typeface="+mn-ea"/>
              </a:rPr>
              <a:t>a)</a:t>
            </a:r>
            <a:r>
              <a:rPr kumimoji="1" lang="ja-JP" altLang="en-US" b="1" dirty="0">
                <a:solidFill>
                  <a:schemeClr val="bg1"/>
                </a:solidFill>
                <a:latin typeface="+mn-ea"/>
              </a:rPr>
              <a:t>事業体制図</a:t>
            </a:r>
            <a:endParaRPr kumimoji="1" lang="ja-JP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2BF331-66A9-4034-53C7-53E26792A4F6}"/>
              </a:ext>
            </a:extLst>
          </p:cNvPr>
          <p:cNvSpPr txBox="1"/>
          <p:nvPr/>
        </p:nvSpPr>
        <p:spPr>
          <a:xfrm>
            <a:off x="1823421" y="144002"/>
            <a:ext cx="7867425" cy="647908"/>
          </a:xfrm>
          <a:prstGeom prst="roundRect">
            <a:avLst>
              <a:gd name="adj" fmla="val 18718"/>
            </a:avLst>
          </a:prstGeom>
          <a:noFill/>
          <a:ln w="12700">
            <a:solidFill>
              <a:srgbClr val="0070C0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実行団体および、申請事業に関係する組織や関係者について、関係性や役割がわかるように表してください。</a:t>
            </a:r>
            <a:endParaRPr kumimoji="1" lang="en-US" altLang="ja-JP" sz="1100" b="1" dirty="0">
              <a:solidFill>
                <a:srgbClr val="0070C0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コンソーシアム申請の場合、コンソーシアムの体制もわかるように記載してください。</a:t>
            </a:r>
            <a:endParaRPr kumimoji="1" lang="en-US" altLang="ja-JP" sz="1100" b="1" dirty="0">
              <a:solidFill>
                <a:srgbClr val="0070C0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また、事業開始時の状態から、申請事業を通して</a:t>
            </a:r>
            <a:r>
              <a:rPr kumimoji="1" lang="en-US" altLang="ja-JP" sz="1100" b="1" dirty="0">
                <a:solidFill>
                  <a:srgbClr val="0070C0"/>
                </a:solidFill>
                <a:latin typeface="+mn-ea"/>
              </a:rPr>
              <a:t>3</a:t>
            </a:r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年後（</a:t>
            </a:r>
            <a:r>
              <a:rPr kumimoji="1" lang="en-US" altLang="ja-JP" sz="1100" b="1" dirty="0">
                <a:solidFill>
                  <a:srgbClr val="0070C0"/>
                </a:solidFill>
                <a:latin typeface="+mn-ea"/>
              </a:rPr>
              <a:t>2027</a:t>
            </a:r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年</a:t>
            </a:r>
            <a:r>
              <a:rPr kumimoji="1" lang="en-US" altLang="ja-JP" sz="1100" b="1" dirty="0">
                <a:solidFill>
                  <a:srgbClr val="0070C0"/>
                </a:solidFill>
                <a:latin typeface="+mn-ea"/>
              </a:rPr>
              <a:t>2</a:t>
            </a:r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月）に目指す姿も記載ください。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6D2353-869D-F590-146E-921977BDE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4320" y="6452235"/>
            <a:ext cx="711200" cy="365125"/>
          </a:xfrm>
        </p:spPr>
        <p:txBody>
          <a:bodyPr/>
          <a:lstStyle/>
          <a:p>
            <a:fld id="{94F3B803-F554-4930-8429-F6D83D106742}" type="slidenum">
              <a:rPr kumimoji="1" lang="ja-JP" altLang="en-US" sz="1600" b="1" smtClean="0">
                <a:solidFill>
                  <a:schemeClr val="tx1"/>
                </a:solidFill>
              </a:rPr>
              <a:t>1</a:t>
            </a:fld>
            <a:endParaRPr kumimoji="1" lang="ja-JP" altLang="en-US" sz="1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101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50157B-933C-8DBF-CB91-6057C17860CF}"/>
              </a:ext>
            </a:extLst>
          </p:cNvPr>
          <p:cNvSpPr txBox="1"/>
          <p:nvPr/>
        </p:nvSpPr>
        <p:spPr>
          <a:xfrm>
            <a:off x="1823421" y="144002"/>
            <a:ext cx="7867425" cy="647908"/>
          </a:xfrm>
          <a:prstGeom prst="roundRect">
            <a:avLst>
              <a:gd name="adj" fmla="val 18718"/>
            </a:avLst>
          </a:prstGeom>
          <a:noFill/>
          <a:ln w="12700">
            <a:solidFill>
              <a:srgbClr val="0070C0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実行団体および、申請事業に関係する組織や関係者について、関係性や役割がわかるように表してください。</a:t>
            </a:r>
            <a:endParaRPr kumimoji="1" lang="en-US" altLang="ja-JP" sz="1100" b="1" dirty="0">
              <a:solidFill>
                <a:srgbClr val="0070C0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コンソーシアム申請の場合、コンソーシアムの体制もわかるように記載してください。</a:t>
            </a:r>
            <a:endParaRPr kumimoji="1" lang="en-US" altLang="ja-JP" sz="1100" b="1" dirty="0">
              <a:solidFill>
                <a:srgbClr val="0070C0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また、事業開始時の状態から、申請事業を通して</a:t>
            </a:r>
            <a:r>
              <a:rPr kumimoji="1" lang="en-US" altLang="ja-JP" sz="1100" b="1" dirty="0">
                <a:solidFill>
                  <a:srgbClr val="0070C0"/>
                </a:solidFill>
                <a:latin typeface="+mn-ea"/>
              </a:rPr>
              <a:t>3</a:t>
            </a:r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年後（</a:t>
            </a:r>
            <a:r>
              <a:rPr kumimoji="1" lang="en-US" altLang="ja-JP" sz="1100" b="1" dirty="0">
                <a:solidFill>
                  <a:srgbClr val="0070C0"/>
                </a:solidFill>
                <a:latin typeface="+mn-ea"/>
              </a:rPr>
              <a:t>2027</a:t>
            </a:r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年</a:t>
            </a:r>
            <a:r>
              <a:rPr kumimoji="1" lang="en-US" altLang="ja-JP" sz="1100" b="1" dirty="0">
                <a:solidFill>
                  <a:srgbClr val="0070C0"/>
                </a:solidFill>
                <a:latin typeface="+mn-ea"/>
              </a:rPr>
              <a:t>2</a:t>
            </a:r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月）に目指す姿も記載ください。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D87373B8-8CDC-33DB-701F-E8FEE42136B1}"/>
              </a:ext>
            </a:extLst>
          </p:cNvPr>
          <p:cNvSpPr/>
          <p:nvPr/>
        </p:nvSpPr>
        <p:spPr>
          <a:xfrm>
            <a:off x="113520" y="1196124"/>
            <a:ext cx="4961887" cy="372131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B6394F4-0EF9-ACA6-C806-F49F2E882DDB}"/>
              </a:ext>
            </a:extLst>
          </p:cNvPr>
          <p:cNvSpPr txBox="1"/>
          <p:nvPr/>
        </p:nvSpPr>
        <p:spPr>
          <a:xfrm>
            <a:off x="144002" y="144002"/>
            <a:ext cx="1599898" cy="404229"/>
          </a:xfrm>
          <a:prstGeom prst="rect">
            <a:avLst/>
          </a:prstGeom>
          <a:solidFill>
            <a:srgbClr val="14B42F"/>
          </a:solidFill>
        </p:spPr>
        <p:txBody>
          <a:bodyPr wrap="none" lIns="108000" tIns="72000" rIns="108000" bIns="54000" rtlCol="0">
            <a:sp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  <a:latin typeface="+mn-ea"/>
              </a:rPr>
              <a:t>a)</a:t>
            </a:r>
            <a:r>
              <a:rPr kumimoji="1" lang="ja-JP" altLang="en-US" b="1" dirty="0">
                <a:solidFill>
                  <a:schemeClr val="bg1"/>
                </a:solidFill>
                <a:latin typeface="+mn-ea"/>
              </a:rPr>
              <a:t>事業体制図</a:t>
            </a:r>
            <a:endParaRPr kumimoji="1" lang="ja-JP" altLang="en-US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5F70BD5-A4C8-371B-3F31-6423D5B7AC07}"/>
              </a:ext>
            </a:extLst>
          </p:cNvPr>
          <p:cNvSpPr/>
          <p:nvPr/>
        </p:nvSpPr>
        <p:spPr>
          <a:xfrm>
            <a:off x="1518787" y="894080"/>
            <a:ext cx="2118493" cy="10108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>
              <a:lnSpc>
                <a:spcPct val="110000"/>
              </a:lnSpc>
            </a:pPr>
            <a:r>
              <a:rPr kumimoji="1" lang="en-US" altLang="ja-JP" sz="1100" b="1" dirty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100" b="1" dirty="0">
                <a:solidFill>
                  <a:schemeClr val="tx1"/>
                </a:solidFill>
                <a:latin typeface="+mn-ea"/>
              </a:rPr>
              <a:t>実行団体：全体統括</a:t>
            </a:r>
            <a:r>
              <a:rPr kumimoji="1" lang="en-US" altLang="ja-JP" sz="1100" b="1" dirty="0">
                <a:solidFill>
                  <a:schemeClr val="tx1"/>
                </a:solidFill>
                <a:latin typeface="+mn-ea"/>
              </a:rPr>
              <a:t>】</a:t>
            </a:r>
          </a:p>
          <a:p>
            <a:pPr algn="ctr">
              <a:lnSpc>
                <a:spcPct val="110000"/>
              </a:lnSpc>
            </a:pPr>
            <a:r>
              <a:rPr kumimoji="1" lang="en-US" altLang="ja-JP" sz="1100" b="1" dirty="0">
                <a:solidFill>
                  <a:schemeClr val="tx1"/>
                </a:solidFill>
                <a:latin typeface="+mn-ea"/>
              </a:rPr>
              <a:t>XX</a:t>
            </a:r>
            <a:r>
              <a:rPr kumimoji="1" lang="ja-JP" altLang="en-US" sz="1100" b="1" dirty="0">
                <a:solidFill>
                  <a:schemeClr val="tx1"/>
                </a:solidFill>
                <a:latin typeface="+mn-ea"/>
              </a:rPr>
              <a:t>法人●●</a:t>
            </a:r>
            <a:endParaRPr kumimoji="1" lang="en-US" altLang="ja-JP" sz="1100" b="1" dirty="0">
              <a:solidFill>
                <a:schemeClr val="tx1"/>
              </a:solidFill>
              <a:latin typeface="+mn-ea"/>
            </a:endParaRPr>
          </a:p>
          <a:p>
            <a:pPr algn="ctr">
              <a:lnSpc>
                <a:spcPct val="110000"/>
              </a:lnSpc>
            </a:pPr>
            <a:endParaRPr kumimoji="1" lang="en-US" altLang="ja-JP" sz="1100" b="1" dirty="0">
              <a:solidFill>
                <a:schemeClr val="tx1"/>
              </a:solidFill>
              <a:latin typeface="+mn-ea"/>
            </a:endParaRPr>
          </a:p>
          <a:p>
            <a:pPr algn="ctr">
              <a:lnSpc>
                <a:spcPct val="110000"/>
              </a:lnSpc>
            </a:pPr>
            <a:r>
              <a:rPr kumimoji="1" lang="ja-JP" altLang="en-US" sz="1100" b="1" dirty="0">
                <a:solidFill>
                  <a:schemeClr val="tx1"/>
                </a:solidFill>
                <a:latin typeface="+mn-ea"/>
              </a:rPr>
              <a:t>農福推進リーダー：ｘｘｘｘ</a:t>
            </a:r>
            <a:endParaRPr kumimoji="1" lang="en-US" altLang="ja-JP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7B1849A4-C2A3-EBE6-CD29-12FA8CB32306}"/>
              </a:ext>
            </a:extLst>
          </p:cNvPr>
          <p:cNvSpPr/>
          <p:nvPr/>
        </p:nvSpPr>
        <p:spPr>
          <a:xfrm>
            <a:off x="5095727" y="752656"/>
            <a:ext cx="4676433" cy="5961342"/>
          </a:xfrm>
          <a:prstGeom prst="roundRect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kumimoji="1" lang="ja-JP" altLang="en-US" sz="1400" b="1" dirty="0">
              <a:solidFill>
                <a:schemeClr val="tx1"/>
              </a:solidFill>
              <a:highlight>
                <a:srgbClr val="808080"/>
              </a:highlight>
              <a:latin typeface="+mn-ea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6F67BD1-CAD4-D6CD-F32C-72C3BAF625AE}"/>
              </a:ext>
            </a:extLst>
          </p:cNvPr>
          <p:cNvSpPr txBox="1"/>
          <p:nvPr/>
        </p:nvSpPr>
        <p:spPr>
          <a:xfrm>
            <a:off x="5065514" y="705127"/>
            <a:ext cx="2919636" cy="318924"/>
          </a:xfrm>
          <a:prstGeom prst="rect">
            <a:avLst/>
          </a:prstGeom>
          <a:solidFill>
            <a:srgbClr val="FF6600"/>
          </a:solidFill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en-US" altLang="ja-JP" sz="1600" b="1" dirty="0">
                <a:solidFill>
                  <a:schemeClr val="bg1"/>
                </a:solidFill>
                <a:latin typeface="+mn-ea"/>
              </a:rPr>
              <a:t>《</a:t>
            </a:r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３年後</a:t>
            </a:r>
            <a:r>
              <a:rPr kumimoji="1" lang="en-US" altLang="ja-JP" sz="1100" b="1" dirty="0">
                <a:solidFill>
                  <a:schemeClr val="bg1"/>
                </a:solidFill>
                <a:latin typeface="+mn-ea"/>
              </a:rPr>
              <a:t>(2027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年</a:t>
            </a:r>
            <a:r>
              <a:rPr kumimoji="1" lang="en-US" altLang="ja-JP" sz="1100" b="1" dirty="0">
                <a:solidFill>
                  <a:schemeClr val="bg1"/>
                </a:solidFill>
                <a:latin typeface="+mn-ea"/>
              </a:rPr>
              <a:t>2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月</a:t>
            </a:r>
            <a:r>
              <a:rPr kumimoji="1" lang="en-US" altLang="ja-JP" sz="1100" b="1" dirty="0">
                <a:solidFill>
                  <a:schemeClr val="bg1"/>
                </a:solidFill>
                <a:latin typeface="+mn-ea"/>
              </a:rPr>
              <a:t>)</a:t>
            </a:r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に目指す姿</a:t>
            </a:r>
            <a:r>
              <a:rPr kumimoji="1" lang="en-US" altLang="ja-JP" sz="1600" b="1" dirty="0">
                <a:solidFill>
                  <a:schemeClr val="bg1"/>
                </a:solidFill>
                <a:latin typeface="+mn-ea"/>
              </a:rPr>
              <a:t>》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DD9AB66-93DE-A087-0E4B-5FD907A663A6}"/>
              </a:ext>
            </a:extLst>
          </p:cNvPr>
          <p:cNvSpPr/>
          <p:nvPr/>
        </p:nvSpPr>
        <p:spPr>
          <a:xfrm>
            <a:off x="157061" y="2017540"/>
            <a:ext cx="2376000" cy="25291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108000" rIns="72000" bIns="72000" rtlCol="0" anchor="t"/>
          <a:lstStyle/>
          <a:p>
            <a:pPr algn="ctr">
              <a:lnSpc>
                <a:spcPct val="110000"/>
              </a:lnSpc>
            </a:pP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【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連携福祉団体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】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・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XX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事業所（就労継続支援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B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型）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・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XX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事業所（就労継続支援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B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型）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・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XX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事業所（就労継続支援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A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型）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・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XX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事業所（就労移行支援）</a:t>
            </a:r>
            <a:endParaRPr kumimoji="1" lang="en-US" altLang="ja-JP" sz="1100" b="1" dirty="0">
              <a:solidFill>
                <a:sysClr val="windowText" lastClr="000000"/>
              </a:solidFill>
              <a:latin typeface="+mn-ea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・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NPO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法人ｘｘ（ひきこもり支援）</a:t>
            </a:r>
            <a:endParaRPr kumimoji="1" lang="en-US" altLang="ja-JP" sz="1100" b="1" dirty="0"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51E88CE-CFD3-9B8D-ED0D-EDB6C269CE94}"/>
              </a:ext>
            </a:extLst>
          </p:cNvPr>
          <p:cNvSpPr/>
          <p:nvPr/>
        </p:nvSpPr>
        <p:spPr>
          <a:xfrm>
            <a:off x="2611155" y="2024285"/>
            <a:ext cx="2376000" cy="12233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108000" rIns="72000" bIns="72000" rtlCol="0" anchor="t"/>
          <a:lstStyle/>
          <a:p>
            <a:pPr algn="ctr">
              <a:lnSpc>
                <a:spcPct val="110000"/>
              </a:lnSpc>
            </a:pP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【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連携農業者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】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・農業法人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A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（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xx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を生産）</a:t>
            </a:r>
            <a:endParaRPr kumimoji="1" lang="en-US" altLang="ja-JP" sz="1100" b="1" dirty="0">
              <a:solidFill>
                <a:sysClr val="windowText" lastClr="000000"/>
              </a:solidFill>
              <a:latin typeface="+mn-ea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・農業法人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B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（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xx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を生産）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C909D3E-E540-DB8E-F659-16EB7FE10A59}"/>
              </a:ext>
            </a:extLst>
          </p:cNvPr>
          <p:cNvSpPr/>
          <p:nvPr/>
        </p:nvSpPr>
        <p:spPr>
          <a:xfrm>
            <a:off x="2611154" y="3346559"/>
            <a:ext cx="2376000" cy="12000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108000" rIns="72000" bIns="72000" rtlCol="0" anchor="t"/>
          <a:lstStyle/>
          <a:p>
            <a:pPr algn="ctr">
              <a:lnSpc>
                <a:spcPct val="110000"/>
              </a:lnSpc>
            </a:pP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【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販売先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】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・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JA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●●（販路、マルシェ開催）</a:t>
            </a:r>
            <a:endParaRPr kumimoji="1" lang="en-US" altLang="ja-JP" sz="1100" b="1" dirty="0">
              <a:solidFill>
                <a:sysClr val="windowText" lastClr="000000"/>
              </a:solidFill>
              <a:latin typeface="+mn-ea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・道の駅ｘｘ（販路）</a:t>
            </a:r>
            <a:endParaRPr kumimoji="1" lang="en-US" altLang="ja-JP" sz="1100" b="1" dirty="0">
              <a:solidFill>
                <a:sysClr val="windowText" lastClr="000000"/>
              </a:solidFill>
              <a:latin typeface="+mn-ea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・レストランｘｘ（販路）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BE1E7D3-7ECC-44F8-9DF9-3D4C47837B82}"/>
              </a:ext>
            </a:extLst>
          </p:cNvPr>
          <p:cNvSpPr/>
          <p:nvPr/>
        </p:nvSpPr>
        <p:spPr>
          <a:xfrm>
            <a:off x="133840" y="5147296"/>
            <a:ext cx="4843154" cy="15667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72000" tIns="108000" rIns="72000" bIns="72000" rtlCol="0" anchor="t"/>
          <a:lstStyle/>
          <a:p>
            <a:pPr algn="ctr">
              <a:lnSpc>
                <a:spcPct val="110000"/>
              </a:lnSpc>
            </a:pP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【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連携先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】</a:t>
            </a:r>
          </a:p>
          <a:p>
            <a:pPr>
              <a:lnSpc>
                <a:spcPct val="1100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・●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×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市役所 ●●課（農家紹介、広報）</a:t>
            </a:r>
            <a:endParaRPr kumimoji="1" lang="en-US" altLang="ja-JP" sz="1100" b="1" dirty="0">
              <a:solidFill>
                <a:sysClr val="windowText" lastClr="000000"/>
              </a:solidFill>
              <a:latin typeface="+mn-ea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・▲〇センターｘｘ部（福祉団体紹介）</a:t>
            </a:r>
            <a:endParaRPr kumimoji="1" lang="en-US" altLang="ja-JP" sz="1100" b="1" dirty="0">
              <a:solidFill>
                <a:sysClr val="windowText" lastClr="000000"/>
              </a:solidFill>
              <a:latin typeface="+mn-ea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・</a:t>
            </a:r>
            <a:r>
              <a:rPr kumimoji="1" lang="en-US" altLang="ja-JP" sz="1100" b="1" dirty="0">
                <a:solidFill>
                  <a:sysClr val="windowText" lastClr="000000"/>
                </a:solidFill>
                <a:latin typeface="+mn-ea"/>
              </a:rPr>
              <a:t>NPO</a:t>
            </a:r>
            <a:r>
              <a:rPr kumimoji="1" lang="ja-JP" altLang="en-US" sz="1100" b="1" dirty="0">
                <a:solidFill>
                  <a:sysClr val="windowText" lastClr="000000"/>
                </a:solidFill>
                <a:latin typeface="+mn-ea"/>
              </a:rPr>
              <a:t>法人ｘｘ（ボランティアコーディネート）</a:t>
            </a:r>
            <a:endParaRPr kumimoji="1" lang="en-US" altLang="ja-JP" sz="1100" b="1" dirty="0">
              <a:solidFill>
                <a:sysClr val="windowText" lastClr="000000"/>
              </a:solidFill>
              <a:latin typeface="+mn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9F6DD7A-0B37-F5EA-5BAD-3E35BC257919}"/>
              </a:ext>
            </a:extLst>
          </p:cNvPr>
          <p:cNvSpPr txBox="1"/>
          <p:nvPr/>
        </p:nvSpPr>
        <p:spPr>
          <a:xfrm>
            <a:off x="5270792" y="1133378"/>
            <a:ext cx="4371048" cy="9754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200" b="1" dirty="0">
                <a:latin typeface="+mn-ea"/>
              </a:rPr>
              <a:t>現在活動している１市（●</a:t>
            </a:r>
            <a:r>
              <a:rPr kumimoji="1" lang="en-US" altLang="ja-JP" sz="1200" b="1" dirty="0">
                <a:latin typeface="+mn-ea"/>
              </a:rPr>
              <a:t>×</a:t>
            </a:r>
            <a:r>
              <a:rPr kumimoji="1" lang="ja-JP" altLang="en-US" sz="1200" b="1" dirty="0">
                <a:latin typeface="+mn-ea"/>
              </a:rPr>
              <a:t>市）から、</a:t>
            </a:r>
            <a:endParaRPr kumimoji="1" lang="en-US" altLang="ja-JP" sz="1200" b="1" dirty="0">
              <a:latin typeface="+mn-ea"/>
            </a:endParaRPr>
          </a:p>
          <a:p>
            <a:pPr>
              <a:lnSpc>
                <a:spcPct val="110000"/>
              </a:lnSpc>
            </a:pPr>
            <a:r>
              <a:rPr kumimoji="1" lang="ja-JP" altLang="en-US" sz="1200" b="1" dirty="0">
                <a:latin typeface="+mn-ea"/>
              </a:rPr>
              <a:t>２市１町（▲</a:t>
            </a:r>
            <a:r>
              <a:rPr kumimoji="1" lang="en-US" altLang="ja-JP" sz="1200" b="1" dirty="0">
                <a:latin typeface="+mn-ea"/>
              </a:rPr>
              <a:t>×</a:t>
            </a:r>
            <a:r>
              <a:rPr kumimoji="1" lang="ja-JP" altLang="en-US" sz="1200" b="1" dirty="0">
                <a:latin typeface="+mn-ea"/>
              </a:rPr>
              <a:t>町、□△市）へ、活動エリアを拡大</a:t>
            </a:r>
            <a:endParaRPr kumimoji="1" lang="en-US" altLang="ja-JP" sz="1200" b="1" dirty="0">
              <a:latin typeface="+mn-ea"/>
            </a:endParaRP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E61A7E2E-714C-0D70-9367-B2DBB28FB976}"/>
              </a:ext>
            </a:extLst>
          </p:cNvPr>
          <p:cNvSpPr/>
          <p:nvPr/>
        </p:nvSpPr>
        <p:spPr>
          <a:xfrm>
            <a:off x="2324033" y="2058064"/>
            <a:ext cx="568960" cy="476099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</a:rPr>
              <a:t>就労</a:t>
            </a: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1ABF392E-062D-1AEE-00F9-092D26C2435E}"/>
              </a:ext>
            </a:extLst>
          </p:cNvPr>
          <p:cNvSpPr/>
          <p:nvPr/>
        </p:nvSpPr>
        <p:spPr>
          <a:xfrm>
            <a:off x="2776464" y="3044041"/>
            <a:ext cx="568960" cy="476099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</a:rPr>
              <a:t>販売</a:t>
            </a:r>
          </a:p>
        </p:txBody>
      </p:sp>
      <p:sp>
        <p:nvSpPr>
          <p:cNvPr id="13" name="矢印: 上下 12">
            <a:extLst>
              <a:ext uri="{FF2B5EF4-FFF2-40B4-BE49-F238E27FC236}">
                <a16:creationId xmlns:a16="http://schemas.microsoft.com/office/drawing/2014/main" id="{2C5BA48B-620B-4AB8-28DD-7C0D8F5B127C}"/>
              </a:ext>
            </a:extLst>
          </p:cNvPr>
          <p:cNvSpPr/>
          <p:nvPr/>
        </p:nvSpPr>
        <p:spPr>
          <a:xfrm>
            <a:off x="2283393" y="4610871"/>
            <a:ext cx="568960" cy="608613"/>
          </a:xfrm>
          <a:prstGeom prst="upDownArrow">
            <a:avLst>
              <a:gd name="adj1" fmla="val 50000"/>
              <a:gd name="adj2" fmla="val 28571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</a:rPr>
              <a:t>連携</a:t>
            </a:r>
          </a:p>
        </p:txBody>
      </p:sp>
      <p:sp>
        <p:nvSpPr>
          <p:cNvPr id="14" name="矢印: 右 13">
            <a:extLst>
              <a:ext uri="{FF2B5EF4-FFF2-40B4-BE49-F238E27FC236}">
                <a16:creationId xmlns:a16="http://schemas.microsoft.com/office/drawing/2014/main" id="{5D95F88E-5BE1-9426-C3FA-E55AACF3FB8D}"/>
              </a:ext>
            </a:extLst>
          </p:cNvPr>
          <p:cNvSpPr/>
          <p:nvPr/>
        </p:nvSpPr>
        <p:spPr>
          <a:xfrm rot="2361515">
            <a:off x="3403790" y="1495547"/>
            <a:ext cx="1112648" cy="476099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</a:rPr>
              <a:t>連携・サポート</a:t>
            </a:r>
          </a:p>
        </p:txBody>
      </p:sp>
      <p:sp>
        <p:nvSpPr>
          <p:cNvPr id="15" name="矢印: 左 14">
            <a:extLst>
              <a:ext uri="{FF2B5EF4-FFF2-40B4-BE49-F238E27FC236}">
                <a16:creationId xmlns:a16="http://schemas.microsoft.com/office/drawing/2014/main" id="{21D9760B-F1E9-57EB-BD02-11CEF92912E0}"/>
              </a:ext>
            </a:extLst>
          </p:cNvPr>
          <p:cNvSpPr/>
          <p:nvPr/>
        </p:nvSpPr>
        <p:spPr>
          <a:xfrm rot="19509479">
            <a:off x="662452" y="1490597"/>
            <a:ext cx="1112648" cy="476099"/>
          </a:xfrm>
          <a:prstGeom prst="lef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100" b="1" dirty="0">
                <a:solidFill>
                  <a:schemeClr val="tx1"/>
                </a:solidFill>
              </a:rPr>
              <a:t>連携・サポート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5E33383-2F08-7BA9-DCEF-2E9EA6950C63}"/>
              </a:ext>
            </a:extLst>
          </p:cNvPr>
          <p:cNvSpPr txBox="1"/>
          <p:nvPr/>
        </p:nvSpPr>
        <p:spPr>
          <a:xfrm>
            <a:off x="4271514" y="2337464"/>
            <a:ext cx="2453730" cy="1235226"/>
          </a:xfrm>
          <a:prstGeom prst="rect">
            <a:avLst/>
          </a:prstGeom>
          <a:solidFill>
            <a:srgbClr val="FFFF00"/>
          </a:solidFill>
          <a:ln w="19050">
            <a:noFill/>
          </a:ln>
        </p:spPr>
        <p:txBody>
          <a:bodyPr wrap="none" lIns="72000" tIns="72000" rIns="72000" bIns="54000" rtlCol="0">
            <a:spAutoFit/>
          </a:bodyPr>
          <a:lstStyle/>
          <a:p>
            <a:pPr algn="ctr"/>
            <a:r>
              <a:rPr kumimoji="1" lang="en-US" altLang="ja-JP" sz="3600" b="1" dirty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ja-JP" altLang="en-US" sz="3600" b="1" dirty="0">
                <a:solidFill>
                  <a:srgbClr val="FF0000"/>
                </a:solidFill>
                <a:latin typeface="+mn-ea"/>
              </a:rPr>
              <a:t>記載例</a:t>
            </a:r>
            <a:r>
              <a:rPr kumimoji="1" lang="en-US" altLang="ja-JP" sz="3600" b="1" dirty="0">
                <a:solidFill>
                  <a:srgbClr val="FF0000"/>
                </a:solidFill>
                <a:latin typeface="+mn-ea"/>
              </a:rPr>
              <a:t>※</a:t>
            </a:r>
          </a:p>
          <a:p>
            <a:pPr algn="ctr"/>
            <a:r>
              <a:rPr kumimoji="1" lang="ja-JP" altLang="en-US" b="1" dirty="0">
                <a:solidFill>
                  <a:srgbClr val="FF0000"/>
                </a:solidFill>
                <a:latin typeface="+mn-ea"/>
              </a:rPr>
              <a:t>提出時、本スライドは</a:t>
            </a:r>
            <a:endParaRPr kumimoji="1" lang="en-US" altLang="ja-JP" b="1" dirty="0">
              <a:solidFill>
                <a:srgbClr val="FF0000"/>
              </a:solidFill>
              <a:latin typeface="+mn-ea"/>
            </a:endParaRPr>
          </a:p>
          <a:p>
            <a:pPr algn="ctr"/>
            <a:r>
              <a:rPr kumimoji="1" lang="ja-JP" altLang="en-US" b="1" dirty="0">
                <a:solidFill>
                  <a:srgbClr val="FF0000"/>
                </a:solidFill>
                <a:latin typeface="+mn-ea"/>
              </a:rPr>
              <a:t>削除してください</a:t>
            </a:r>
            <a:endParaRPr kumimoji="1" lang="ja-JP" altLang="en-US" sz="14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1" name="スライド番号プレースホルダー 5">
            <a:extLst>
              <a:ext uri="{FF2B5EF4-FFF2-40B4-BE49-F238E27FC236}">
                <a16:creationId xmlns:a16="http://schemas.microsoft.com/office/drawing/2014/main" id="{F475D1D0-8638-AD6E-62EC-8B0822819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4320" y="6452235"/>
            <a:ext cx="711200" cy="365125"/>
          </a:xfrm>
        </p:spPr>
        <p:txBody>
          <a:bodyPr/>
          <a:lstStyle/>
          <a:p>
            <a:fld id="{94F3B803-F554-4930-8429-F6D83D106742}" type="slidenum">
              <a:rPr kumimoji="1" lang="ja-JP" altLang="en-US" sz="1600" b="1" smtClean="0">
                <a:solidFill>
                  <a:schemeClr val="tx1"/>
                </a:solidFill>
              </a:rPr>
              <a:t>2</a:t>
            </a:fld>
            <a:endParaRPr kumimoji="1" lang="ja-JP" altLang="en-US" sz="1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38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39;p39">
            <a:extLst>
              <a:ext uri="{FF2B5EF4-FFF2-40B4-BE49-F238E27FC236}">
                <a16:creationId xmlns:a16="http://schemas.microsoft.com/office/drawing/2014/main" id="{F876929A-A12C-2692-FB6D-82476E7814E8}"/>
              </a:ext>
            </a:extLst>
          </p:cNvPr>
          <p:cNvSpPr/>
          <p:nvPr/>
        </p:nvSpPr>
        <p:spPr>
          <a:xfrm>
            <a:off x="2952000" y="1274131"/>
            <a:ext cx="6804000" cy="3933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>
              <a:buClr>
                <a:srgbClr val="000000"/>
              </a:buClr>
            </a:pP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私たちは</a:t>
            </a:r>
            <a:r>
              <a:rPr lang="en-US" altLang="ja-JP" sz="1000" b="1" dirty="0">
                <a:solidFill>
                  <a:srgbClr val="FF0000"/>
                </a:solidFill>
                <a:latin typeface="+mn-ea"/>
              </a:rPr>
              <a:t>2027</a:t>
            </a: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年</a:t>
            </a:r>
            <a:r>
              <a:rPr lang="en-US" altLang="ja-JP" sz="1000" b="1" dirty="0">
                <a:solidFill>
                  <a:srgbClr val="FF0000"/>
                </a:solidFill>
                <a:latin typeface="+mn-ea"/>
              </a:rPr>
              <a:t>2</a:t>
            </a: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月に、誰が（対象領域が）どんな状態なっていることを目指しますか？</a:t>
            </a:r>
          </a:p>
        </p:txBody>
      </p:sp>
      <p:sp>
        <p:nvSpPr>
          <p:cNvPr id="4" name="Google Shape;540;p39">
            <a:extLst>
              <a:ext uri="{FF2B5EF4-FFF2-40B4-BE49-F238E27FC236}">
                <a16:creationId xmlns:a16="http://schemas.microsoft.com/office/drawing/2014/main" id="{51E2748A-20A1-7C5C-E761-AB838E33552A}"/>
              </a:ext>
            </a:extLst>
          </p:cNvPr>
          <p:cNvSpPr/>
          <p:nvPr/>
        </p:nvSpPr>
        <p:spPr>
          <a:xfrm>
            <a:off x="115617" y="1274131"/>
            <a:ext cx="2765811" cy="12751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>
              <a:buSzPts val="1100"/>
            </a:pP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私たちは</a:t>
            </a:r>
            <a:r>
              <a:rPr lang="en-US" altLang="ja-JP" sz="1000" b="1" dirty="0">
                <a:solidFill>
                  <a:srgbClr val="FF0000"/>
                </a:solidFill>
                <a:latin typeface="+mn-ea"/>
              </a:rPr>
              <a:t>2030</a:t>
            </a: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年に、誰が（対象領域が）どんな状態なっていることを目指しますか？</a:t>
            </a:r>
          </a:p>
        </p:txBody>
      </p:sp>
      <p:sp>
        <p:nvSpPr>
          <p:cNvPr id="12" name="Google Shape;548;p39">
            <a:extLst>
              <a:ext uri="{FF2B5EF4-FFF2-40B4-BE49-F238E27FC236}">
                <a16:creationId xmlns:a16="http://schemas.microsoft.com/office/drawing/2014/main" id="{A620E6FB-BB72-E0EC-E78B-9DFB5ABB8C3C}"/>
              </a:ext>
            </a:extLst>
          </p:cNvPr>
          <p:cNvSpPr/>
          <p:nvPr/>
        </p:nvSpPr>
        <p:spPr>
          <a:xfrm>
            <a:off x="115615" y="653137"/>
            <a:ext cx="9634642" cy="56544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私たちは</a:t>
            </a:r>
            <a:r>
              <a:rPr lang="en-US" altLang="ja-JP" sz="1000" b="1" dirty="0">
                <a:solidFill>
                  <a:srgbClr val="FF0000"/>
                </a:solidFill>
                <a:latin typeface="+mn-ea"/>
              </a:rPr>
              <a:t>2030</a:t>
            </a: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年に、誰が（対象領域が）どんな状態なっていることを目指しますか？</a:t>
            </a:r>
          </a:p>
        </p:txBody>
      </p:sp>
      <p:sp>
        <p:nvSpPr>
          <p:cNvPr id="15" name="Google Shape;552;p39">
            <a:extLst>
              <a:ext uri="{FF2B5EF4-FFF2-40B4-BE49-F238E27FC236}">
                <a16:creationId xmlns:a16="http://schemas.microsoft.com/office/drawing/2014/main" id="{11EA8ED1-F2EA-4306-BB47-F57761CEB97F}"/>
              </a:ext>
            </a:extLst>
          </p:cNvPr>
          <p:cNvSpPr/>
          <p:nvPr/>
        </p:nvSpPr>
        <p:spPr>
          <a:xfrm>
            <a:off x="6226275" y="2747042"/>
            <a:ext cx="1080000" cy="1080000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endParaRPr sz="800">
              <a:solidFill>
                <a:schemeClr val="dk1"/>
              </a:solidFill>
              <a:latin typeface="+mn-ea"/>
            </a:endParaRPr>
          </a:p>
          <a:p>
            <a:pPr algn="ctr"/>
            <a:endParaRPr sz="800">
              <a:solidFill>
                <a:schemeClr val="dk1"/>
              </a:solidFill>
              <a:latin typeface="+mn-ea"/>
            </a:endParaRPr>
          </a:p>
        </p:txBody>
      </p:sp>
      <p:sp>
        <p:nvSpPr>
          <p:cNvPr id="16" name="Google Shape;553;p39">
            <a:extLst>
              <a:ext uri="{FF2B5EF4-FFF2-40B4-BE49-F238E27FC236}">
                <a16:creationId xmlns:a16="http://schemas.microsoft.com/office/drawing/2014/main" id="{C661AF29-81C2-303F-FD75-15B5D04057DF}"/>
              </a:ext>
            </a:extLst>
          </p:cNvPr>
          <p:cNvSpPr/>
          <p:nvPr/>
        </p:nvSpPr>
        <p:spPr>
          <a:xfrm>
            <a:off x="5016504" y="2747042"/>
            <a:ext cx="1080000" cy="1080000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endParaRPr sz="800">
              <a:solidFill>
                <a:schemeClr val="dk1"/>
              </a:solidFill>
              <a:latin typeface="+mn-ea"/>
            </a:endParaRPr>
          </a:p>
        </p:txBody>
      </p:sp>
      <p:sp>
        <p:nvSpPr>
          <p:cNvPr id="17" name="Google Shape;554;p39">
            <a:extLst>
              <a:ext uri="{FF2B5EF4-FFF2-40B4-BE49-F238E27FC236}">
                <a16:creationId xmlns:a16="http://schemas.microsoft.com/office/drawing/2014/main" id="{B78B5C64-2532-27C5-E0FD-E155E771F100}"/>
              </a:ext>
            </a:extLst>
          </p:cNvPr>
          <p:cNvSpPr/>
          <p:nvPr/>
        </p:nvSpPr>
        <p:spPr>
          <a:xfrm>
            <a:off x="7436046" y="2747042"/>
            <a:ext cx="1080000" cy="1080000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endParaRPr sz="800">
              <a:solidFill>
                <a:schemeClr val="dk1"/>
              </a:solidFill>
              <a:latin typeface="+mn-ea"/>
            </a:endParaRPr>
          </a:p>
        </p:txBody>
      </p:sp>
      <p:sp>
        <p:nvSpPr>
          <p:cNvPr id="18" name="Google Shape;555;p39">
            <a:extLst>
              <a:ext uri="{FF2B5EF4-FFF2-40B4-BE49-F238E27FC236}">
                <a16:creationId xmlns:a16="http://schemas.microsoft.com/office/drawing/2014/main" id="{DB8310B5-21C4-F210-58CD-32A5BA4FDDA9}"/>
              </a:ext>
            </a:extLst>
          </p:cNvPr>
          <p:cNvSpPr/>
          <p:nvPr/>
        </p:nvSpPr>
        <p:spPr>
          <a:xfrm>
            <a:off x="177420" y="2747042"/>
            <a:ext cx="1080000" cy="1080000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どんな結果が必要ですか？</a:t>
            </a:r>
          </a:p>
        </p:txBody>
      </p:sp>
      <p:sp>
        <p:nvSpPr>
          <p:cNvPr id="19" name="Google Shape;556;p39">
            <a:extLst>
              <a:ext uri="{FF2B5EF4-FFF2-40B4-BE49-F238E27FC236}">
                <a16:creationId xmlns:a16="http://schemas.microsoft.com/office/drawing/2014/main" id="{5714BC7E-2DA9-A969-19E2-1D92D7645121}"/>
              </a:ext>
            </a:extLst>
          </p:cNvPr>
          <p:cNvSpPr/>
          <p:nvPr/>
        </p:nvSpPr>
        <p:spPr>
          <a:xfrm>
            <a:off x="1387191" y="2747042"/>
            <a:ext cx="1080000" cy="1080000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endParaRPr sz="1000">
              <a:solidFill>
                <a:schemeClr val="dk1"/>
              </a:solidFill>
              <a:latin typeface="+mn-ea"/>
            </a:endParaRPr>
          </a:p>
        </p:txBody>
      </p:sp>
      <p:sp>
        <p:nvSpPr>
          <p:cNvPr id="20" name="Google Shape;557;p39">
            <a:extLst>
              <a:ext uri="{FF2B5EF4-FFF2-40B4-BE49-F238E27FC236}">
                <a16:creationId xmlns:a16="http://schemas.microsoft.com/office/drawing/2014/main" id="{DE018E3D-C0BE-80AE-CEB2-49B4CC9DD258}"/>
              </a:ext>
            </a:extLst>
          </p:cNvPr>
          <p:cNvSpPr/>
          <p:nvPr/>
        </p:nvSpPr>
        <p:spPr>
          <a:xfrm>
            <a:off x="3806733" y="2747042"/>
            <a:ext cx="1080000" cy="1080000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endParaRPr sz="800">
              <a:solidFill>
                <a:schemeClr val="dk1"/>
              </a:solidFill>
              <a:latin typeface="+mn-ea"/>
            </a:endParaRPr>
          </a:p>
        </p:txBody>
      </p:sp>
      <p:sp>
        <p:nvSpPr>
          <p:cNvPr id="21" name="Google Shape;558;p39">
            <a:extLst>
              <a:ext uri="{FF2B5EF4-FFF2-40B4-BE49-F238E27FC236}">
                <a16:creationId xmlns:a16="http://schemas.microsoft.com/office/drawing/2014/main" id="{899640ED-EC99-F0D0-3F11-EC61C5585D4F}"/>
              </a:ext>
            </a:extLst>
          </p:cNvPr>
          <p:cNvSpPr/>
          <p:nvPr/>
        </p:nvSpPr>
        <p:spPr>
          <a:xfrm>
            <a:off x="2596962" y="2747042"/>
            <a:ext cx="1080000" cy="1080000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endParaRPr sz="800">
              <a:latin typeface="+mn-ea"/>
            </a:endParaRPr>
          </a:p>
        </p:txBody>
      </p:sp>
      <p:sp>
        <p:nvSpPr>
          <p:cNvPr id="22" name="Google Shape;559;p39">
            <a:extLst>
              <a:ext uri="{FF2B5EF4-FFF2-40B4-BE49-F238E27FC236}">
                <a16:creationId xmlns:a16="http://schemas.microsoft.com/office/drawing/2014/main" id="{C22D80A6-A875-9FE4-FE17-32E316991173}"/>
              </a:ext>
            </a:extLst>
          </p:cNvPr>
          <p:cNvSpPr/>
          <p:nvPr/>
        </p:nvSpPr>
        <p:spPr>
          <a:xfrm>
            <a:off x="8645816" y="2747042"/>
            <a:ext cx="1080000" cy="1080000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endParaRPr sz="800">
              <a:solidFill>
                <a:schemeClr val="dk1"/>
              </a:solidFill>
              <a:latin typeface="+mn-ea"/>
            </a:endParaRPr>
          </a:p>
        </p:txBody>
      </p:sp>
      <p:sp>
        <p:nvSpPr>
          <p:cNvPr id="47" name="Google Shape;584;p39">
            <a:extLst>
              <a:ext uri="{FF2B5EF4-FFF2-40B4-BE49-F238E27FC236}">
                <a16:creationId xmlns:a16="http://schemas.microsoft.com/office/drawing/2014/main" id="{800502C1-CDE6-DA1F-200A-DD09DBCFC96A}"/>
              </a:ext>
            </a:extLst>
          </p:cNvPr>
          <p:cNvSpPr/>
          <p:nvPr/>
        </p:nvSpPr>
        <p:spPr>
          <a:xfrm>
            <a:off x="122623" y="6053334"/>
            <a:ext cx="8461694" cy="684831"/>
          </a:xfrm>
          <a:prstGeom prst="rect">
            <a:avLst/>
          </a:prstGeom>
          <a:solidFill>
            <a:srgbClr val="FFDBED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algn="ctr"/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私たちは、どんな課題に向き合いますか？（どんな課題の解決を申請事業の対象としますか？）</a:t>
            </a:r>
          </a:p>
        </p:txBody>
      </p:sp>
      <p:sp>
        <p:nvSpPr>
          <p:cNvPr id="48" name="Google Shape;585;p39">
            <a:extLst>
              <a:ext uri="{FF2B5EF4-FFF2-40B4-BE49-F238E27FC236}">
                <a16:creationId xmlns:a16="http://schemas.microsoft.com/office/drawing/2014/main" id="{F4E64E7B-8F0C-D9EC-A4F6-C551E09D1A19}"/>
              </a:ext>
            </a:extLst>
          </p:cNvPr>
          <p:cNvSpPr/>
          <p:nvPr/>
        </p:nvSpPr>
        <p:spPr>
          <a:xfrm>
            <a:off x="4391963" y="5084336"/>
            <a:ext cx="4176000" cy="9000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課題に対し、対象地域の行政等はどんな取り組みをしていますか？</a:t>
            </a:r>
          </a:p>
        </p:txBody>
      </p:sp>
      <p:sp>
        <p:nvSpPr>
          <p:cNvPr id="50" name="Google Shape;587;p39">
            <a:extLst>
              <a:ext uri="{FF2B5EF4-FFF2-40B4-BE49-F238E27FC236}">
                <a16:creationId xmlns:a16="http://schemas.microsoft.com/office/drawing/2014/main" id="{44837415-2885-CDEA-122F-0553A0151266}"/>
              </a:ext>
            </a:extLst>
          </p:cNvPr>
          <p:cNvSpPr/>
          <p:nvPr/>
        </p:nvSpPr>
        <p:spPr>
          <a:xfrm>
            <a:off x="8766074" y="5330782"/>
            <a:ext cx="984182" cy="324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36000" tIns="0" rIns="36000" bIns="0" anchor="ctr" anchorCtr="0">
            <a:noAutofit/>
          </a:bodyPr>
          <a:lstStyle/>
          <a:p>
            <a:pPr algn="ctr"/>
            <a:r>
              <a:rPr lang="ja" altLang="en-US" sz="800" b="1" dirty="0">
                <a:solidFill>
                  <a:schemeClr val="dk1"/>
                </a:solidFill>
                <a:latin typeface="+mn-ea"/>
                <a:cs typeface="Arial"/>
                <a:sym typeface="Arial"/>
              </a:rPr>
              <a:t>アウトカム</a:t>
            </a:r>
            <a:endParaRPr sz="800" b="1" dirty="0">
              <a:solidFill>
                <a:schemeClr val="dk1"/>
              </a:solidFill>
              <a:latin typeface="+mn-ea"/>
              <a:cs typeface="Arial"/>
              <a:sym typeface="Arial"/>
            </a:endParaRPr>
          </a:p>
          <a:p>
            <a:pPr algn="ctr"/>
            <a:r>
              <a:rPr lang="ja" altLang="en-US" sz="800" b="1" dirty="0">
                <a:solidFill>
                  <a:schemeClr val="dk1"/>
                </a:solidFill>
                <a:latin typeface="+mn-ea"/>
                <a:cs typeface="Arial"/>
                <a:sym typeface="Arial"/>
              </a:rPr>
              <a:t>（成果）</a:t>
            </a:r>
            <a:endParaRPr sz="800" b="1" dirty="0">
              <a:solidFill>
                <a:schemeClr val="dk1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51" name="Google Shape;588;p39">
            <a:extLst>
              <a:ext uri="{FF2B5EF4-FFF2-40B4-BE49-F238E27FC236}">
                <a16:creationId xmlns:a16="http://schemas.microsoft.com/office/drawing/2014/main" id="{DC4F3FA7-71F6-719D-7A1A-53873583A8D9}"/>
              </a:ext>
            </a:extLst>
          </p:cNvPr>
          <p:cNvSpPr/>
          <p:nvPr/>
        </p:nvSpPr>
        <p:spPr>
          <a:xfrm>
            <a:off x="8766075" y="6055324"/>
            <a:ext cx="984182" cy="32400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 spcFirstLastPara="1" wrap="square" lIns="36000" tIns="0" rIns="36000" bIns="0" anchor="ctr" anchorCtr="0">
            <a:noAutofit/>
          </a:bodyPr>
          <a:lstStyle/>
          <a:p>
            <a:pPr algn="ctr"/>
            <a:r>
              <a:rPr lang="ja" altLang="en-US" sz="800" b="1" dirty="0">
                <a:solidFill>
                  <a:schemeClr val="dk1"/>
                </a:solidFill>
                <a:latin typeface="+mn-ea"/>
                <a:cs typeface="Arial"/>
                <a:sym typeface="Arial"/>
              </a:rPr>
              <a:t>活動</a:t>
            </a:r>
            <a:endParaRPr sz="800" b="1" dirty="0">
              <a:solidFill>
                <a:schemeClr val="dk1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52" name="Google Shape;589;p39">
            <a:extLst>
              <a:ext uri="{FF2B5EF4-FFF2-40B4-BE49-F238E27FC236}">
                <a16:creationId xmlns:a16="http://schemas.microsoft.com/office/drawing/2014/main" id="{46B2CCE8-32E7-7540-81F4-E8F4AB11C812}"/>
              </a:ext>
            </a:extLst>
          </p:cNvPr>
          <p:cNvSpPr/>
          <p:nvPr/>
        </p:nvSpPr>
        <p:spPr>
          <a:xfrm>
            <a:off x="8766074" y="6408263"/>
            <a:ext cx="984182" cy="324000"/>
          </a:xfrm>
          <a:prstGeom prst="rect">
            <a:avLst/>
          </a:prstGeom>
          <a:solidFill>
            <a:srgbClr val="FFDBED"/>
          </a:solidFill>
          <a:ln>
            <a:noFill/>
          </a:ln>
        </p:spPr>
        <p:txBody>
          <a:bodyPr spcFirstLastPara="1" wrap="square" lIns="36000" tIns="0" rIns="36000" bIns="0" anchor="ctr" anchorCtr="0">
            <a:noAutofit/>
          </a:bodyPr>
          <a:lstStyle/>
          <a:p>
            <a:pPr algn="ctr"/>
            <a:r>
              <a:rPr lang="ja" altLang="en-US" sz="800" b="1">
                <a:solidFill>
                  <a:schemeClr val="dk1"/>
                </a:solidFill>
                <a:latin typeface="+mn-ea"/>
              </a:rPr>
              <a:t>課題</a:t>
            </a:r>
            <a:endParaRPr sz="800" b="1">
              <a:solidFill>
                <a:schemeClr val="dk1"/>
              </a:solidFill>
              <a:latin typeface="+mn-ea"/>
              <a:cs typeface="Arial"/>
              <a:sym typeface="Arial"/>
            </a:endParaRPr>
          </a:p>
        </p:txBody>
      </p:sp>
      <p:sp>
        <p:nvSpPr>
          <p:cNvPr id="53" name="Google Shape;590;p39">
            <a:extLst>
              <a:ext uri="{FF2B5EF4-FFF2-40B4-BE49-F238E27FC236}">
                <a16:creationId xmlns:a16="http://schemas.microsoft.com/office/drawing/2014/main" id="{FA077B9D-0EAC-FB00-68FC-373B26A7418A}"/>
              </a:ext>
            </a:extLst>
          </p:cNvPr>
          <p:cNvSpPr/>
          <p:nvPr/>
        </p:nvSpPr>
        <p:spPr>
          <a:xfrm>
            <a:off x="8766075" y="5693053"/>
            <a:ext cx="984182" cy="324000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txBody>
          <a:bodyPr spcFirstLastPara="1" wrap="square" lIns="36000" tIns="0" rIns="36000" bIns="0" anchor="ctr" anchorCtr="0">
            <a:noAutofit/>
          </a:bodyPr>
          <a:lstStyle/>
          <a:p>
            <a:pPr algn="ctr"/>
            <a:r>
              <a:rPr lang="ja" altLang="en-US" sz="800" b="1" dirty="0">
                <a:solidFill>
                  <a:schemeClr val="dk1"/>
                </a:solidFill>
                <a:latin typeface="+mn-ea"/>
                <a:cs typeface="Arial"/>
                <a:sym typeface="Arial"/>
              </a:rPr>
              <a:t>アウトプット</a:t>
            </a:r>
            <a:endParaRPr sz="800" b="1" dirty="0">
              <a:solidFill>
                <a:schemeClr val="dk1"/>
              </a:solidFill>
              <a:latin typeface="+mn-ea"/>
              <a:cs typeface="Arial"/>
              <a:sym typeface="Arial"/>
            </a:endParaRPr>
          </a:p>
          <a:p>
            <a:pPr algn="ctr"/>
            <a:r>
              <a:rPr lang="en-US" altLang="ja" sz="800" b="1" dirty="0">
                <a:solidFill>
                  <a:schemeClr val="dk1"/>
                </a:solidFill>
                <a:latin typeface="+mn-ea"/>
              </a:rPr>
              <a:t>(</a:t>
            </a:r>
            <a:r>
              <a:rPr lang="ja" altLang="en-US" sz="800" b="1" dirty="0">
                <a:solidFill>
                  <a:schemeClr val="dk1"/>
                </a:solidFill>
                <a:latin typeface="+mn-ea"/>
              </a:rPr>
              <a:t>結果</a:t>
            </a:r>
            <a:r>
              <a:rPr lang="en-US" altLang="ja" sz="800" b="1" dirty="0">
                <a:solidFill>
                  <a:schemeClr val="dk1"/>
                </a:solidFill>
                <a:latin typeface="+mn-ea"/>
              </a:rPr>
              <a:t>)</a:t>
            </a:r>
            <a:endParaRPr sz="800" b="1" dirty="0">
              <a:solidFill>
                <a:schemeClr val="dk1"/>
              </a:solidFill>
              <a:latin typeface="+mn-ea"/>
            </a:endParaRPr>
          </a:p>
        </p:txBody>
      </p:sp>
      <p:sp>
        <p:nvSpPr>
          <p:cNvPr id="54" name="Google Shape;591;p39">
            <a:extLst>
              <a:ext uri="{FF2B5EF4-FFF2-40B4-BE49-F238E27FC236}">
                <a16:creationId xmlns:a16="http://schemas.microsoft.com/office/drawing/2014/main" id="{45AA8712-ADBB-BD59-7EEC-DFBFF9F343F3}"/>
              </a:ext>
            </a:extLst>
          </p:cNvPr>
          <p:cNvSpPr/>
          <p:nvPr/>
        </p:nvSpPr>
        <p:spPr>
          <a:xfrm>
            <a:off x="8668313" y="5106330"/>
            <a:ext cx="1126559" cy="1663258"/>
          </a:xfrm>
          <a:prstGeom prst="rect">
            <a:avLst/>
          </a:prstGeom>
          <a:noFill/>
          <a:ln w="28575" cap="flat" cmpd="sng">
            <a:solidFill>
              <a:schemeClr val="bg1">
                <a:lumMod val="50000"/>
              </a:schemeClr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algn="ctr"/>
            <a:r>
              <a:rPr lang="en-US" altLang="ja-JP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《</a:t>
            </a:r>
            <a:r>
              <a:rPr lang="ja-JP" altLang="en-US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凡例</a:t>
            </a:r>
            <a:r>
              <a:rPr lang="en-US" altLang="ja-JP" sz="105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》</a:t>
            </a:r>
            <a:endParaRPr sz="1050" b="1" dirty="0">
              <a:solidFill>
                <a:schemeClr val="tx1">
                  <a:lumMod val="50000"/>
                  <a:lumOff val="50000"/>
                </a:schemeClr>
              </a:solidFill>
              <a:latin typeface="+mn-ea"/>
            </a:endParaRPr>
          </a:p>
        </p:txBody>
      </p:sp>
      <p:sp>
        <p:nvSpPr>
          <p:cNvPr id="57" name="Google Shape;594;p39">
            <a:extLst>
              <a:ext uri="{FF2B5EF4-FFF2-40B4-BE49-F238E27FC236}">
                <a16:creationId xmlns:a16="http://schemas.microsoft.com/office/drawing/2014/main" id="{99E3D447-E798-5510-D40A-23677FFB30F1}"/>
              </a:ext>
            </a:extLst>
          </p:cNvPr>
          <p:cNvSpPr/>
          <p:nvPr/>
        </p:nvSpPr>
        <p:spPr>
          <a:xfrm>
            <a:off x="115615" y="5080500"/>
            <a:ext cx="4176000" cy="9000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課題を生み出す原因は何ですか？</a:t>
            </a:r>
          </a:p>
          <a:p>
            <a:pPr algn="ctr"/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どうやって解決しますか？</a:t>
            </a:r>
          </a:p>
        </p:txBody>
      </p:sp>
      <p:sp>
        <p:nvSpPr>
          <p:cNvPr id="63" name="Google Shape;539;p39">
            <a:extLst>
              <a:ext uri="{FF2B5EF4-FFF2-40B4-BE49-F238E27FC236}">
                <a16:creationId xmlns:a16="http://schemas.microsoft.com/office/drawing/2014/main" id="{FF8CBB75-B370-19F7-F1E9-927B1E649498}"/>
              </a:ext>
            </a:extLst>
          </p:cNvPr>
          <p:cNvSpPr/>
          <p:nvPr/>
        </p:nvSpPr>
        <p:spPr>
          <a:xfrm>
            <a:off x="2952000" y="1713022"/>
            <a:ext cx="6804000" cy="3933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>
              <a:buClr>
                <a:srgbClr val="000000"/>
              </a:buClr>
            </a:pP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私たちは</a:t>
            </a:r>
            <a:r>
              <a:rPr lang="en-US" altLang="ja-JP" sz="1000" b="1" dirty="0">
                <a:solidFill>
                  <a:srgbClr val="FF0000"/>
                </a:solidFill>
                <a:latin typeface="+mn-ea"/>
              </a:rPr>
              <a:t>2026</a:t>
            </a: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年</a:t>
            </a:r>
            <a:r>
              <a:rPr lang="en-US" altLang="ja-JP" sz="1000" b="1" dirty="0">
                <a:solidFill>
                  <a:srgbClr val="FF0000"/>
                </a:solidFill>
                <a:latin typeface="+mn-ea"/>
              </a:rPr>
              <a:t>3</a:t>
            </a: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月に、誰が（対象領域が）どんな状態なっていることを目指しますか？</a:t>
            </a:r>
          </a:p>
        </p:txBody>
      </p:sp>
      <p:sp>
        <p:nvSpPr>
          <p:cNvPr id="64" name="Google Shape;539;p39">
            <a:extLst>
              <a:ext uri="{FF2B5EF4-FFF2-40B4-BE49-F238E27FC236}">
                <a16:creationId xmlns:a16="http://schemas.microsoft.com/office/drawing/2014/main" id="{B95D9613-A174-D523-CD94-178CD45FDC81}"/>
              </a:ext>
            </a:extLst>
          </p:cNvPr>
          <p:cNvSpPr/>
          <p:nvPr/>
        </p:nvSpPr>
        <p:spPr>
          <a:xfrm>
            <a:off x="2952000" y="2151912"/>
            <a:ext cx="6804000" cy="3933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>
              <a:buClr>
                <a:srgbClr val="000000"/>
              </a:buClr>
            </a:pP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私たちは</a:t>
            </a:r>
            <a:r>
              <a:rPr lang="en-US" altLang="ja-JP" sz="1000" b="1" dirty="0">
                <a:solidFill>
                  <a:srgbClr val="FF0000"/>
                </a:solidFill>
                <a:latin typeface="+mn-ea"/>
              </a:rPr>
              <a:t>2025</a:t>
            </a: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年</a:t>
            </a:r>
            <a:r>
              <a:rPr lang="en-US" altLang="ja-JP" sz="1000" b="1" dirty="0">
                <a:solidFill>
                  <a:srgbClr val="FF0000"/>
                </a:solidFill>
                <a:latin typeface="+mn-ea"/>
              </a:rPr>
              <a:t>3</a:t>
            </a: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月に、誰が（対象領域が）どんな状態なっていることを目指しますか？</a:t>
            </a:r>
          </a:p>
        </p:txBody>
      </p:sp>
      <p:sp>
        <p:nvSpPr>
          <p:cNvPr id="65" name="Google Shape;552;p39">
            <a:extLst>
              <a:ext uri="{FF2B5EF4-FFF2-40B4-BE49-F238E27FC236}">
                <a16:creationId xmlns:a16="http://schemas.microsoft.com/office/drawing/2014/main" id="{4173401A-BBA5-1A63-23D5-93C763F971DA}"/>
              </a:ext>
            </a:extLst>
          </p:cNvPr>
          <p:cNvSpPr/>
          <p:nvPr/>
        </p:nvSpPr>
        <p:spPr>
          <a:xfrm>
            <a:off x="6230157" y="3883481"/>
            <a:ext cx="1080000" cy="108000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endParaRPr sz="800">
              <a:solidFill>
                <a:schemeClr val="dk1"/>
              </a:solidFill>
              <a:latin typeface="+mn-ea"/>
            </a:endParaRPr>
          </a:p>
          <a:p>
            <a:pPr algn="ctr"/>
            <a:endParaRPr sz="800">
              <a:solidFill>
                <a:schemeClr val="dk1"/>
              </a:solidFill>
              <a:latin typeface="+mn-ea"/>
            </a:endParaRPr>
          </a:p>
        </p:txBody>
      </p:sp>
      <p:sp>
        <p:nvSpPr>
          <p:cNvPr id="66" name="Google Shape;553;p39">
            <a:extLst>
              <a:ext uri="{FF2B5EF4-FFF2-40B4-BE49-F238E27FC236}">
                <a16:creationId xmlns:a16="http://schemas.microsoft.com/office/drawing/2014/main" id="{E2A55814-775D-6093-8884-CC81502C3AD0}"/>
              </a:ext>
            </a:extLst>
          </p:cNvPr>
          <p:cNvSpPr/>
          <p:nvPr/>
        </p:nvSpPr>
        <p:spPr>
          <a:xfrm>
            <a:off x="5020386" y="3883481"/>
            <a:ext cx="1080000" cy="108000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endParaRPr sz="800">
              <a:solidFill>
                <a:schemeClr val="dk1"/>
              </a:solidFill>
              <a:latin typeface="+mn-ea"/>
            </a:endParaRPr>
          </a:p>
        </p:txBody>
      </p:sp>
      <p:sp>
        <p:nvSpPr>
          <p:cNvPr id="67" name="Google Shape;554;p39">
            <a:extLst>
              <a:ext uri="{FF2B5EF4-FFF2-40B4-BE49-F238E27FC236}">
                <a16:creationId xmlns:a16="http://schemas.microsoft.com/office/drawing/2014/main" id="{07F596DD-3CA2-1ED1-9E02-F1E5574EFCFF}"/>
              </a:ext>
            </a:extLst>
          </p:cNvPr>
          <p:cNvSpPr/>
          <p:nvPr/>
        </p:nvSpPr>
        <p:spPr>
          <a:xfrm>
            <a:off x="7439928" y="3883481"/>
            <a:ext cx="1080000" cy="108000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endParaRPr sz="800">
              <a:solidFill>
                <a:schemeClr val="dk1"/>
              </a:solidFill>
              <a:latin typeface="+mn-ea"/>
            </a:endParaRPr>
          </a:p>
        </p:txBody>
      </p:sp>
      <p:sp>
        <p:nvSpPr>
          <p:cNvPr id="68" name="Google Shape;555;p39">
            <a:extLst>
              <a:ext uri="{FF2B5EF4-FFF2-40B4-BE49-F238E27FC236}">
                <a16:creationId xmlns:a16="http://schemas.microsoft.com/office/drawing/2014/main" id="{82F4B229-2945-9014-52D6-4B9CD3ADB04C}"/>
              </a:ext>
            </a:extLst>
          </p:cNvPr>
          <p:cNvSpPr/>
          <p:nvPr/>
        </p:nvSpPr>
        <p:spPr>
          <a:xfrm>
            <a:off x="181302" y="3883481"/>
            <a:ext cx="1080000" cy="108000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ja-JP" altLang="en-US" sz="1000" b="1" dirty="0">
                <a:solidFill>
                  <a:srgbClr val="FF0000"/>
                </a:solidFill>
                <a:latin typeface="+mn-ea"/>
              </a:rPr>
              <a:t>どんな活動が必要ですか</a:t>
            </a:r>
            <a:endParaRPr sz="10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9" name="Google Shape;556;p39">
            <a:extLst>
              <a:ext uri="{FF2B5EF4-FFF2-40B4-BE49-F238E27FC236}">
                <a16:creationId xmlns:a16="http://schemas.microsoft.com/office/drawing/2014/main" id="{F3E2125D-8F84-5F3F-6C74-9D6AFE6A30DA}"/>
              </a:ext>
            </a:extLst>
          </p:cNvPr>
          <p:cNvSpPr/>
          <p:nvPr/>
        </p:nvSpPr>
        <p:spPr>
          <a:xfrm>
            <a:off x="1391073" y="3883481"/>
            <a:ext cx="1080000" cy="108000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endParaRPr sz="1000">
              <a:solidFill>
                <a:schemeClr val="dk1"/>
              </a:solidFill>
              <a:latin typeface="+mn-ea"/>
            </a:endParaRPr>
          </a:p>
        </p:txBody>
      </p:sp>
      <p:sp>
        <p:nvSpPr>
          <p:cNvPr id="70" name="Google Shape;557;p39">
            <a:extLst>
              <a:ext uri="{FF2B5EF4-FFF2-40B4-BE49-F238E27FC236}">
                <a16:creationId xmlns:a16="http://schemas.microsoft.com/office/drawing/2014/main" id="{9E1D7B42-6783-8EE7-5CFB-5E1EFF1F4FB6}"/>
              </a:ext>
            </a:extLst>
          </p:cNvPr>
          <p:cNvSpPr/>
          <p:nvPr/>
        </p:nvSpPr>
        <p:spPr>
          <a:xfrm>
            <a:off x="3810615" y="3883481"/>
            <a:ext cx="1080000" cy="108000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endParaRPr sz="800">
              <a:solidFill>
                <a:schemeClr val="dk1"/>
              </a:solidFill>
              <a:latin typeface="+mn-ea"/>
            </a:endParaRPr>
          </a:p>
        </p:txBody>
      </p:sp>
      <p:sp>
        <p:nvSpPr>
          <p:cNvPr id="71" name="Google Shape;558;p39">
            <a:extLst>
              <a:ext uri="{FF2B5EF4-FFF2-40B4-BE49-F238E27FC236}">
                <a16:creationId xmlns:a16="http://schemas.microsoft.com/office/drawing/2014/main" id="{91B72AF2-57C1-CFA9-A3CF-438A86A1C2BA}"/>
              </a:ext>
            </a:extLst>
          </p:cNvPr>
          <p:cNvSpPr/>
          <p:nvPr/>
        </p:nvSpPr>
        <p:spPr>
          <a:xfrm>
            <a:off x="2600844" y="3883481"/>
            <a:ext cx="1080000" cy="108000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endParaRPr sz="800">
              <a:latin typeface="+mn-ea"/>
            </a:endParaRPr>
          </a:p>
        </p:txBody>
      </p:sp>
      <p:sp>
        <p:nvSpPr>
          <p:cNvPr id="72" name="Google Shape;559;p39">
            <a:extLst>
              <a:ext uri="{FF2B5EF4-FFF2-40B4-BE49-F238E27FC236}">
                <a16:creationId xmlns:a16="http://schemas.microsoft.com/office/drawing/2014/main" id="{43ACBF04-0530-AF08-9AE8-060D4DF4AA61}"/>
              </a:ext>
            </a:extLst>
          </p:cNvPr>
          <p:cNvSpPr/>
          <p:nvPr/>
        </p:nvSpPr>
        <p:spPr>
          <a:xfrm>
            <a:off x="8649698" y="3883481"/>
            <a:ext cx="1080000" cy="1080000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txBody>
          <a:bodyPr spcFirstLastPara="1" wrap="square" lIns="36000" tIns="34275" rIns="36000" bIns="34275" anchor="ctr" anchorCtr="0">
            <a:noAutofit/>
          </a:bodyPr>
          <a:lstStyle/>
          <a:p>
            <a:pPr algn="ctr"/>
            <a:endParaRPr sz="800">
              <a:solidFill>
                <a:schemeClr val="dk1"/>
              </a:solidFill>
              <a:latin typeface="+mn-ea"/>
            </a:endParaRPr>
          </a:p>
        </p:txBody>
      </p:sp>
      <p:sp>
        <p:nvSpPr>
          <p:cNvPr id="24" name="Google Shape;561;p39">
            <a:extLst>
              <a:ext uri="{FF2B5EF4-FFF2-40B4-BE49-F238E27FC236}">
                <a16:creationId xmlns:a16="http://schemas.microsoft.com/office/drawing/2014/main" id="{3545C9A8-B861-79EC-517B-2473C70654CF}"/>
              </a:ext>
            </a:extLst>
          </p:cNvPr>
          <p:cNvSpPr/>
          <p:nvPr/>
        </p:nvSpPr>
        <p:spPr>
          <a:xfrm>
            <a:off x="496658" y="3632160"/>
            <a:ext cx="422663" cy="377418"/>
          </a:xfrm>
          <a:prstGeom prst="upArrow">
            <a:avLst>
              <a:gd name="adj1" fmla="val 50000"/>
              <a:gd name="adj2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latin typeface="+mn-ea"/>
            </a:endParaRPr>
          </a:p>
        </p:txBody>
      </p:sp>
      <p:sp>
        <p:nvSpPr>
          <p:cNvPr id="29" name="Google Shape;566;p39">
            <a:extLst>
              <a:ext uri="{FF2B5EF4-FFF2-40B4-BE49-F238E27FC236}">
                <a16:creationId xmlns:a16="http://schemas.microsoft.com/office/drawing/2014/main" id="{2C054354-C99E-BA97-E7AC-195F7EFE57B8}"/>
              </a:ext>
            </a:extLst>
          </p:cNvPr>
          <p:cNvSpPr/>
          <p:nvPr/>
        </p:nvSpPr>
        <p:spPr>
          <a:xfrm>
            <a:off x="1711819" y="3632160"/>
            <a:ext cx="422663" cy="377418"/>
          </a:xfrm>
          <a:prstGeom prst="upArrow">
            <a:avLst>
              <a:gd name="adj1" fmla="val 50000"/>
              <a:gd name="adj2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latin typeface="+mn-ea"/>
            </a:endParaRPr>
          </a:p>
        </p:txBody>
      </p:sp>
      <p:sp>
        <p:nvSpPr>
          <p:cNvPr id="30" name="Google Shape;567;p39">
            <a:extLst>
              <a:ext uri="{FF2B5EF4-FFF2-40B4-BE49-F238E27FC236}">
                <a16:creationId xmlns:a16="http://schemas.microsoft.com/office/drawing/2014/main" id="{49FC861D-1D26-0BF9-827F-96A3DA4AFF5E}"/>
              </a:ext>
            </a:extLst>
          </p:cNvPr>
          <p:cNvSpPr/>
          <p:nvPr/>
        </p:nvSpPr>
        <p:spPr>
          <a:xfrm>
            <a:off x="2926980" y="3632160"/>
            <a:ext cx="422663" cy="377418"/>
          </a:xfrm>
          <a:prstGeom prst="upArrow">
            <a:avLst>
              <a:gd name="adj1" fmla="val 50000"/>
              <a:gd name="adj2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latin typeface="+mn-ea"/>
            </a:endParaRPr>
          </a:p>
        </p:txBody>
      </p:sp>
      <p:sp>
        <p:nvSpPr>
          <p:cNvPr id="31" name="Google Shape;568;p39">
            <a:extLst>
              <a:ext uri="{FF2B5EF4-FFF2-40B4-BE49-F238E27FC236}">
                <a16:creationId xmlns:a16="http://schemas.microsoft.com/office/drawing/2014/main" id="{AD14D4A9-3A12-1E9B-381A-B9F8017EC74B}"/>
              </a:ext>
            </a:extLst>
          </p:cNvPr>
          <p:cNvSpPr/>
          <p:nvPr/>
        </p:nvSpPr>
        <p:spPr>
          <a:xfrm>
            <a:off x="4142141" y="3632160"/>
            <a:ext cx="422663" cy="377418"/>
          </a:xfrm>
          <a:prstGeom prst="upArrow">
            <a:avLst>
              <a:gd name="adj1" fmla="val 50000"/>
              <a:gd name="adj2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latin typeface="+mn-ea"/>
            </a:endParaRPr>
          </a:p>
        </p:txBody>
      </p:sp>
      <p:sp>
        <p:nvSpPr>
          <p:cNvPr id="32" name="Google Shape;569;p39">
            <a:extLst>
              <a:ext uri="{FF2B5EF4-FFF2-40B4-BE49-F238E27FC236}">
                <a16:creationId xmlns:a16="http://schemas.microsoft.com/office/drawing/2014/main" id="{85B4A538-D86D-2ADB-510E-1115F3E7F996}"/>
              </a:ext>
            </a:extLst>
          </p:cNvPr>
          <p:cNvSpPr/>
          <p:nvPr/>
        </p:nvSpPr>
        <p:spPr>
          <a:xfrm>
            <a:off x="5357302" y="3632160"/>
            <a:ext cx="422663" cy="377418"/>
          </a:xfrm>
          <a:prstGeom prst="upArrow">
            <a:avLst>
              <a:gd name="adj1" fmla="val 50000"/>
              <a:gd name="adj2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latin typeface="+mn-ea"/>
            </a:endParaRPr>
          </a:p>
        </p:txBody>
      </p:sp>
      <p:sp>
        <p:nvSpPr>
          <p:cNvPr id="33" name="Google Shape;570;p39">
            <a:extLst>
              <a:ext uri="{FF2B5EF4-FFF2-40B4-BE49-F238E27FC236}">
                <a16:creationId xmlns:a16="http://schemas.microsoft.com/office/drawing/2014/main" id="{20296CF2-A319-470C-1861-057CD125C255}"/>
              </a:ext>
            </a:extLst>
          </p:cNvPr>
          <p:cNvSpPr/>
          <p:nvPr/>
        </p:nvSpPr>
        <p:spPr>
          <a:xfrm>
            <a:off x="6572463" y="3632160"/>
            <a:ext cx="422663" cy="377418"/>
          </a:xfrm>
          <a:prstGeom prst="upArrow">
            <a:avLst>
              <a:gd name="adj1" fmla="val 50000"/>
              <a:gd name="adj2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latin typeface="+mn-ea"/>
            </a:endParaRPr>
          </a:p>
        </p:txBody>
      </p:sp>
      <p:sp>
        <p:nvSpPr>
          <p:cNvPr id="34" name="Google Shape;571;p39">
            <a:extLst>
              <a:ext uri="{FF2B5EF4-FFF2-40B4-BE49-F238E27FC236}">
                <a16:creationId xmlns:a16="http://schemas.microsoft.com/office/drawing/2014/main" id="{F93DEAED-4D4C-ADFE-762A-8FA254FC4B15}"/>
              </a:ext>
            </a:extLst>
          </p:cNvPr>
          <p:cNvSpPr/>
          <p:nvPr/>
        </p:nvSpPr>
        <p:spPr>
          <a:xfrm>
            <a:off x="7787624" y="3632160"/>
            <a:ext cx="422663" cy="377418"/>
          </a:xfrm>
          <a:prstGeom prst="upArrow">
            <a:avLst>
              <a:gd name="adj1" fmla="val 50000"/>
              <a:gd name="adj2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latin typeface="+mn-ea"/>
            </a:endParaRPr>
          </a:p>
        </p:txBody>
      </p:sp>
      <p:sp>
        <p:nvSpPr>
          <p:cNvPr id="35" name="Google Shape;572;p39">
            <a:extLst>
              <a:ext uri="{FF2B5EF4-FFF2-40B4-BE49-F238E27FC236}">
                <a16:creationId xmlns:a16="http://schemas.microsoft.com/office/drawing/2014/main" id="{5BBC6D7B-7BB2-4A13-BC09-D7C2139C5FDA}"/>
              </a:ext>
            </a:extLst>
          </p:cNvPr>
          <p:cNvSpPr/>
          <p:nvPr/>
        </p:nvSpPr>
        <p:spPr>
          <a:xfrm>
            <a:off x="9002788" y="3632160"/>
            <a:ext cx="422663" cy="377418"/>
          </a:xfrm>
          <a:prstGeom prst="upArrow">
            <a:avLst>
              <a:gd name="adj1" fmla="val 50000"/>
              <a:gd name="adj2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latin typeface="+mn-ea"/>
            </a:endParaRPr>
          </a:p>
        </p:txBody>
      </p:sp>
      <p:sp>
        <p:nvSpPr>
          <p:cNvPr id="38" name="Google Shape;575;p39">
            <a:extLst>
              <a:ext uri="{FF2B5EF4-FFF2-40B4-BE49-F238E27FC236}">
                <a16:creationId xmlns:a16="http://schemas.microsoft.com/office/drawing/2014/main" id="{A6548679-7B90-B58D-1E58-965C22A348A9}"/>
              </a:ext>
            </a:extLst>
          </p:cNvPr>
          <p:cNvSpPr/>
          <p:nvPr/>
        </p:nvSpPr>
        <p:spPr>
          <a:xfrm>
            <a:off x="3241496" y="2675340"/>
            <a:ext cx="3148815" cy="2340000"/>
          </a:xfrm>
          <a:prstGeom prst="rect">
            <a:avLst/>
          </a:prstGeom>
          <a:noFill/>
          <a:ln w="381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latin typeface="+mn-ea"/>
            </a:endParaRPr>
          </a:p>
        </p:txBody>
      </p:sp>
      <p:sp>
        <p:nvSpPr>
          <p:cNvPr id="39" name="Google Shape;576;p39">
            <a:extLst>
              <a:ext uri="{FF2B5EF4-FFF2-40B4-BE49-F238E27FC236}">
                <a16:creationId xmlns:a16="http://schemas.microsoft.com/office/drawing/2014/main" id="{A1564704-8640-0C7F-BB00-DF4D6E95773B}"/>
              </a:ext>
            </a:extLst>
          </p:cNvPr>
          <p:cNvSpPr/>
          <p:nvPr/>
        </p:nvSpPr>
        <p:spPr>
          <a:xfrm>
            <a:off x="105157" y="2675340"/>
            <a:ext cx="3059597" cy="2340000"/>
          </a:xfrm>
          <a:prstGeom prst="rect">
            <a:avLst/>
          </a:prstGeom>
          <a:noFill/>
          <a:ln w="381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latin typeface="+mn-ea"/>
            </a:endParaRPr>
          </a:p>
        </p:txBody>
      </p:sp>
      <p:sp>
        <p:nvSpPr>
          <p:cNvPr id="40" name="Google Shape;577;p39">
            <a:extLst>
              <a:ext uri="{FF2B5EF4-FFF2-40B4-BE49-F238E27FC236}">
                <a16:creationId xmlns:a16="http://schemas.microsoft.com/office/drawing/2014/main" id="{C66A803F-84E6-9FF0-6DC0-78366DD7B626}"/>
              </a:ext>
            </a:extLst>
          </p:cNvPr>
          <p:cNvSpPr/>
          <p:nvPr/>
        </p:nvSpPr>
        <p:spPr>
          <a:xfrm>
            <a:off x="6520080" y="2675340"/>
            <a:ext cx="3274790" cy="2340000"/>
          </a:xfrm>
          <a:prstGeom prst="rect">
            <a:avLst/>
          </a:prstGeom>
          <a:noFill/>
          <a:ln w="381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latin typeface="+mn-ea"/>
            </a:endParaRPr>
          </a:p>
        </p:txBody>
      </p:sp>
      <p:sp>
        <p:nvSpPr>
          <p:cNvPr id="41" name="Google Shape;578;p39">
            <a:extLst>
              <a:ext uri="{FF2B5EF4-FFF2-40B4-BE49-F238E27FC236}">
                <a16:creationId xmlns:a16="http://schemas.microsoft.com/office/drawing/2014/main" id="{596E9AB6-86A9-465B-5C62-534C398254F7}"/>
              </a:ext>
            </a:extLst>
          </p:cNvPr>
          <p:cNvSpPr txBox="1"/>
          <p:nvPr/>
        </p:nvSpPr>
        <p:spPr>
          <a:xfrm>
            <a:off x="1245701" y="2584352"/>
            <a:ext cx="679774" cy="27554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none" lIns="108000" tIns="54000" rIns="108000" bIns="36000" anchor="t" anchorCtr="0">
            <a:spAutoFit/>
          </a:bodyPr>
          <a:lstStyle/>
          <a:p>
            <a:r>
              <a:rPr lang="ja-JP" altLang="en-US" sz="1200" b="1" dirty="0">
                <a:solidFill>
                  <a:schemeClr val="lt1"/>
                </a:solidFill>
                <a:latin typeface="+mn-ea"/>
              </a:rPr>
              <a:t>１</a:t>
            </a:r>
            <a:r>
              <a:rPr lang="ja" altLang="en-US" sz="1200" b="1" dirty="0">
                <a:solidFill>
                  <a:schemeClr val="lt1"/>
                </a:solidFill>
                <a:latin typeface="+mn-ea"/>
              </a:rPr>
              <a:t>年目</a:t>
            </a:r>
            <a:endParaRPr sz="1200" b="1" dirty="0">
              <a:solidFill>
                <a:schemeClr val="lt1"/>
              </a:solidFill>
              <a:latin typeface="+mn-ea"/>
            </a:endParaRPr>
          </a:p>
        </p:txBody>
      </p:sp>
      <p:sp>
        <p:nvSpPr>
          <p:cNvPr id="42" name="Google Shape;579;p39">
            <a:extLst>
              <a:ext uri="{FF2B5EF4-FFF2-40B4-BE49-F238E27FC236}">
                <a16:creationId xmlns:a16="http://schemas.microsoft.com/office/drawing/2014/main" id="{D4510217-54CE-0E07-54C3-FF814B07CF7F}"/>
              </a:ext>
            </a:extLst>
          </p:cNvPr>
          <p:cNvSpPr txBox="1"/>
          <p:nvPr/>
        </p:nvSpPr>
        <p:spPr>
          <a:xfrm>
            <a:off x="4587827" y="2584352"/>
            <a:ext cx="679774" cy="27554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none" lIns="108000" tIns="54000" rIns="108000" bIns="36000" anchor="t" anchorCtr="0">
            <a:spAutoFit/>
          </a:bodyPr>
          <a:lstStyle/>
          <a:p>
            <a:r>
              <a:rPr lang="ja-JP" altLang="en-US" sz="1200" b="1" dirty="0">
                <a:solidFill>
                  <a:schemeClr val="lt1"/>
                </a:solidFill>
                <a:latin typeface="+mn-ea"/>
              </a:rPr>
              <a:t>２</a:t>
            </a:r>
            <a:r>
              <a:rPr lang="ja" altLang="en-US" sz="1200" b="1" dirty="0">
                <a:solidFill>
                  <a:schemeClr val="lt1"/>
                </a:solidFill>
                <a:latin typeface="+mn-ea"/>
              </a:rPr>
              <a:t>年目</a:t>
            </a:r>
            <a:endParaRPr sz="1200" b="1" dirty="0">
              <a:solidFill>
                <a:schemeClr val="lt1"/>
              </a:solidFill>
              <a:latin typeface="+mn-ea"/>
            </a:endParaRPr>
          </a:p>
        </p:txBody>
      </p:sp>
      <p:sp>
        <p:nvSpPr>
          <p:cNvPr id="43" name="Google Shape;580;p39">
            <a:extLst>
              <a:ext uri="{FF2B5EF4-FFF2-40B4-BE49-F238E27FC236}">
                <a16:creationId xmlns:a16="http://schemas.microsoft.com/office/drawing/2014/main" id="{4E741985-B7EE-277C-9B57-8E196D914647}"/>
              </a:ext>
            </a:extLst>
          </p:cNvPr>
          <p:cNvSpPr txBox="1"/>
          <p:nvPr/>
        </p:nvSpPr>
        <p:spPr>
          <a:xfrm>
            <a:off x="7870845" y="2584352"/>
            <a:ext cx="679774" cy="27554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none" lIns="108000" tIns="54000" rIns="108000" bIns="36000" anchor="t" anchorCtr="0">
            <a:spAutoFit/>
          </a:bodyPr>
          <a:lstStyle/>
          <a:p>
            <a:r>
              <a:rPr lang="ja-JP" altLang="en-US" sz="1200" b="1" dirty="0">
                <a:solidFill>
                  <a:schemeClr val="lt1"/>
                </a:solidFill>
                <a:latin typeface="+mn-ea"/>
              </a:rPr>
              <a:t>３</a:t>
            </a:r>
            <a:r>
              <a:rPr lang="ja" altLang="en-US" sz="1200" b="1" dirty="0">
                <a:solidFill>
                  <a:schemeClr val="lt1"/>
                </a:solidFill>
                <a:latin typeface="+mn-ea"/>
              </a:rPr>
              <a:t>年目</a:t>
            </a:r>
            <a:endParaRPr sz="1200" b="1" dirty="0">
              <a:solidFill>
                <a:schemeClr val="lt1"/>
              </a:solidFill>
              <a:latin typeface="+mn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A9421E-A8F7-2C96-2AF7-9E24872F5448}"/>
              </a:ext>
            </a:extLst>
          </p:cNvPr>
          <p:cNvSpPr txBox="1"/>
          <p:nvPr/>
        </p:nvSpPr>
        <p:spPr>
          <a:xfrm>
            <a:off x="144000" y="144002"/>
            <a:ext cx="2067975" cy="404229"/>
          </a:xfrm>
          <a:prstGeom prst="rect">
            <a:avLst/>
          </a:prstGeom>
          <a:solidFill>
            <a:srgbClr val="14B42F"/>
          </a:solidFill>
        </p:spPr>
        <p:txBody>
          <a:bodyPr wrap="none" lIns="108000" tIns="72000" rIns="108000" bIns="54000" rtlCol="0">
            <a:sp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  <a:latin typeface="+mn-ea"/>
              </a:rPr>
              <a:t>b)</a:t>
            </a:r>
            <a:r>
              <a:rPr kumimoji="1" lang="ja-JP" altLang="en-US" b="1" dirty="0">
                <a:solidFill>
                  <a:schemeClr val="bg1"/>
                </a:solidFill>
                <a:latin typeface="+mn-ea"/>
              </a:rPr>
              <a:t>ロジックモデル</a:t>
            </a:r>
            <a:endParaRPr kumimoji="1" lang="en-US" altLang="ja-JP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72A314D-35C6-7B2C-1EE6-A9E22957E8A8}"/>
              </a:ext>
            </a:extLst>
          </p:cNvPr>
          <p:cNvSpPr txBox="1"/>
          <p:nvPr/>
        </p:nvSpPr>
        <p:spPr>
          <a:xfrm>
            <a:off x="2288612" y="120950"/>
            <a:ext cx="7461644" cy="458985"/>
          </a:xfrm>
          <a:prstGeom prst="roundRect">
            <a:avLst>
              <a:gd name="adj" fmla="val 18718"/>
            </a:avLst>
          </a:prstGeom>
          <a:noFill/>
          <a:ln w="12700">
            <a:solidFill>
              <a:srgbClr val="0070C0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申請事業が解決すべき課題、活動・アウトプット・アウトカムを記載ください。</a:t>
            </a:r>
            <a:endParaRPr kumimoji="1" lang="en-US" altLang="ja-JP" sz="1100" b="1" dirty="0">
              <a:solidFill>
                <a:srgbClr val="0070C0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（赤字部分は残さず、黒字にして上書きしてください。フォーマットは変更してもかまいません）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41A68BF-FFFE-CA1B-4D6B-9EA7B0F0D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4320" y="6452235"/>
            <a:ext cx="711200" cy="365125"/>
          </a:xfrm>
        </p:spPr>
        <p:txBody>
          <a:bodyPr/>
          <a:lstStyle/>
          <a:p>
            <a:fld id="{94F3B803-F554-4930-8429-F6D83D106742}" type="slidenum">
              <a:rPr kumimoji="1" lang="ja-JP" altLang="en-US" sz="1600" b="1" smtClean="0">
                <a:solidFill>
                  <a:schemeClr val="tx1"/>
                </a:solidFill>
              </a:rPr>
              <a:t>3</a:t>
            </a:fld>
            <a:endParaRPr kumimoji="1" lang="ja-JP" altLang="en-US" sz="1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89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60208E55-CF27-12AA-3D99-CC10132B49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245199"/>
              </p:ext>
            </p:extLst>
          </p:nvPr>
        </p:nvGraphicFramePr>
        <p:xfrm>
          <a:off x="144000" y="862832"/>
          <a:ext cx="9590919" cy="437064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30800">
                  <a:extLst>
                    <a:ext uri="{9D8B030D-6E8A-4147-A177-3AD203B41FA5}">
                      <a16:colId xmlns:a16="http://schemas.microsoft.com/office/drawing/2014/main" val="300453720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493555167"/>
                    </a:ext>
                  </a:extLst>
                </a:gridCol>
                <a:gridCol w="1026160">
                  <a:extLst>
                    <a:ext uri="{9D8B030D-6E8A-4147-A177-3AD203B41FA5}">
                      <a16:colId xmlns:a16="http://schemas.microsoft.com/office/drawing/2014/main" val="1524270818"/>
                    </a:ext>
                  </a:extLst>
                </a:gridCol>
                <a:gridCol w="1076960">
                  <a:extLst>
                    <a:ext uri="{9D8B030D-6E8A-4147-A177-3AD203B41FA5}">
                      <a16:colId xmlns:a16="http://schemas.microsoft.com/office/drawing/2014/main" val="3507668072"/>
                    </a:ext>
                  </a:extLst>
                </a:gridCol>
                <a:gridCol w="1402080">
                  <a:extLst>
                    <a:ext uri="{9D8B030D-6E8A-4147-A177-3AD203B41FA5}">
                      <a16:colId xmlns:a16="http://schemas.microsoft.com/office/drawing/2014/main" val="1195289815"/>
                    </a:ext>
                  </a:extLst>
                </a:gridCol>
                <a:gridCol w="1534160">
                  <a:extLst>
                    <a:ext uri="{9D8B030D-6E8A-4147-A177-3AD203B41FA5}">
                      <a16:colId xmlns:a16="http://schemas.microsoft.com/office/drawing/2014/main" val="659036065"/>
                    </a:ext>
                  </a:extLst>
                </a:gridCol>
                <a:gridCol w="1749159">
                  <a:extLst>
                    <a:ext uri="{9D8B030D-6E8A-4147-A177-3AD203B41FA5}">
                      <a16:colId xmlns:a16="http://schemas.microsoft.com/office/drawing/2014/main" val="2937660551"/>
                    </a:ext>
                  </a:extLst>
                </a:gridCol>
              </a:tblGrid>
              <a:tr h="4514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latin typeface="+mn-ea"/>
                          <a:ea typeface="+mn-ea"/>
                        </a:rPr>
                        <a:t>団体名・</a:t>
                      </a:r>
                      <a:endParaRPr kumimoji="1" lang="en-US" altLang="ja-JP" sz="1100" b="1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latin typeface="+mn-ea"/>
                          <a:ea typeface="+mn-ea"/>
                        </a:rPr>
                        <a:t>農業者名</a:t>
                      </a:r>
                    </a:p>
                  </a:txBody>
                  <a:tcPr marL="45720" marR="4572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活動拠点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事務所、圃場等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所在地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市区町村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事務所と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圃場との距離</a:t>
                      </a:r>
                    </a:p>
                  </a:txBody>
                  <a:tcPr marL="45720" marR="4572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面積、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間取り・設備</a:t>
                      </a:r>
                    </a:p>
                  </a:txBody>
                  <a:tcPr marL="45720" marR="4572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生産物、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販売先・販売方法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特記事項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農福連携の有無等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82334"/>
                  </a:ext>
                </a:extLst>
              </a:tr>
              <a:tr h="653204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42249248"/>
                  </a:ext>
                </a:extLst>
              </a:tr>
              <a:tr h="653204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10653976"/>
                  </a:ext>
                </a:extLst>
              </a:tr>
              <a:tr h="653204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123680237"/>
                  </a:ext>
                </a:extLst>
              </a:tr>
              <a:tr h="653204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941374471"/>
                  </a:ext>
                </a:extLst>
              </a:tr>
              <a:tr h="653204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047179242"/>
                  </a:ext>
                </a:extLst>
              </a:tr>
              <a:tr h="653204"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206659720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343820-6316-6304-501B-8632DECA3D01}"/>
              </a:ext>
            </a:extLst>
          </p:cNvPr>
          <p:cNvSpPr txBox="1"/>
          <p:nvPr/>
        </p:nvSpPr>
        <p:spPr>
          <a:xfrm>
            <a:off x="144000" y="144002"/>
            <a:ext cx="2746046" cy="404229"/>
          </a:xfrm>
          <a:prstGeom prst="rect">
            <a:avLst/>
          </a:prstGeom>
          <a:solidFill>
            <a:srgbClr val="14B42F"/>
          </a:solidFill>
        </p:spPr>
        <p:txBody>
          <a:bodyPr wrap="none" lIns="108000" tIns="72000" rIns="108000" bIns="54000" rtlCol="0">
            <a:spAutoFit/>
          </a:bodyPr>
          <a:lstStyle/>
          <a:p>
            <a:r>
              <a:rPr kumimoji="1" lang="en-US" altLang="ja-JP" b="1" dirty="0">
                <a:solidFill>
                  <a:schemeClr val="bg1"/>
                </a:solidFill>
                <a:latin typeface="+mn-ea"/>
              </a:rPr>
              <a:t>c)</a:t>
            </a:r>
            <a:r>
              <a:rPr kumimoji="1" lang="ja-JP" altLang="en-US" b="1" dirty="0">
                <a:solidFill>
                  <a:schemeClr val="bg1"/>
                </a:solidFill>
                <a:latin typeface="+mn-ea"/>
              </a:rPr>
              <a:t>事業実施場所等の情報</a:t>
            </a:r>
            <a:endParaRPr kumimoji="1" lang="en-US" altLang="ja-JP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1ACAA6A-BD15-AD94-4B83-921E2EDC9639}"/>
              </a:ext>
            </a:extLst>
          </p:cNvPr>
          <p:cNvSpPr txBox="1"/>
          <p:nvPr/>
        </p:nvSpPr>
        <p:spPr>
          <a:xfrm>
            <a:off x="2946401" y="120948"/>
            <a:ext cx="6909975" cy="647908"/>
          </a:xfrm>
          <a:prstGeom prst="roundRect">
            <a:avLst>
              <a:gd name="adj" fmla="val 18718"/>
            </a:avLst>
          </a:prstGeom>
          <a:noFill/>
          <a:ln w="12700">
            <a:solidFill>
              <a:srgbClr val="0070C0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申請事業で活動する地域について立地や規模・役割等が分かる資料として地域名や地図で示してください。</a:t>
            </a:r>
            <a:endParaRPr kumimoji="1" lang="en-US" altLang="ja-JP" sz="1100" b="1" dirty="0">
              <a:solidFill>
                <a:srgbClr val="0070C0"/>
              </a:solidFill>
              <a:latin typeface="+mn-ea"/>
            </a:endParaRPr>
          </a:p>
          <a:p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＊現時点で予定している、わかる範囲でかまいません。</a:t>
            </a:r>
          </a:p>
          <a:p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＊行やページを追加してかまいません。</a:t>
            </a:r>
            <a:r>
              <a:rPr kumimoji="1" lang="en-US" altLang="ja-JP" sz="1100" b="1" dirty="0">
                <a:solidFill>
                  <a:srgbClr val="0070C0"/>
                </a:solidFill>
                <a:latin typeface="+mn-ea"/>
              </a:rPr>
              <a:t>Google</a:t>
            </a:r>
            <a:r>
              <a:rPr kumimoji="1" lang="ja-JP" altLang="en-US" sz="1100" b="1" dirty="0">
                <a:solidFill>
                  <a:srgbClr val="0070C0"/>
                </a:solidFill>
                <a:latin typeface="+mn-ea"/>
              </a:rPr>
              <a:t>マップや建物の画像なども可能な範囲で添付ください。</a:t>
            </a:r>
            <a:endParaRPr kumimoji="1" lang="en-US" altLang="ja-JP" sz="1100" b="1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C22E0C90-B544-6745-D35F-173F9E060162}"/>
              </a:ext>
            </a:extLst>
          </p:cNvPr>
          <p:cNvSpPr/>
          <p:nvPr/>
        </p:nvSpPr>
        <p:spPr>
          <a:xfrm>
            <a:off x="146421" y="5282138"/>
            <a:ext cx="9588497" cy="1454914"/>
          </a:xfrm>
          <a:prstGeom prst="roundRect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kumimoji="1" lang="ja-JP" altLang="en-US" sz="1400" b="1" dirty="0">
              <a:solidFill>
                <a:schemeClr val="tx1"/>
              </a:solidFill>
              <a:highlight>
                <a:srgbClr val="808080"/>
              </a:highlight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CB66D17-A0E1-8EF9-2360-55B2061CBB88}"/>
              </a:ext>
            </a:extLst>
          </p:cNvPr>
          <p:cNvSpPr txBox="1"/>
          <p:nvPr/>
        </p:nvSpPr>
        <p:spPr>
          <a:xfrm>
            <a:off x="261911" y="5695336"/>
            <a:ext cx="9359609" cy="8883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10000"/>
              </a:lnSpc>
            </a:pPr>
            <a:endParaRPr kumimoji="1" lang="en-US" altLang="ja-JP" sz="1200" b="1" dirty="0">
              <a:latin typeface="+mn-ea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BFED370-26E0-DB7C-11D9-F9A414E4B4E5}"/>
              </a:ext>
            </a:extLst>
          </p:cNvPr>
          <p:cNvSpPr txBox="1"/>
          <p:nvPr/>
        </p:nvSpPr>
        <p:spPr>
          <a:xfrm>
            <a:off x="133840" y="5273840"/>
            <a:ext cx="3330005" cy="318924"/>
          </a:xfrm>
          <a:prstGeom prst="rect">
            <a:avLst/>
          </a:prstGeom>
          <a:solidFill>
            <a:srgbClr val="FF6600"/>
          </a:solidFill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en-US" altLang="ja-JP" sz="1600" b="1" dirty="0">
                <a:solidFill>
                  <a:schemeClr val="bg1"/>
                </a:solidFill>
                <a:latin typeface="+mn-ea"/>
              </a:rPr>
              <a:t>《</a:t>
            </a:r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３年後</a:t>
            </a:r>
            <a:r>
              <a:rPr kumimoji="1" lang="en-US" altLang="ja-JP" sz="1100" b="1" dirty="0">
                <a:solidFill>
                  <a:schemeClr val="bg1"/>
                </a:solidFill>
                <a:latin typeface="+mn-ea"/>
              </a:rPr>
              <a:t>(2027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年</a:t>
            </a:r>
            <a:r>
              <a:rPr kumimoji="1" lang="en-US" altLang="ja-JP" sz="1100" b="1" dirty="0">
                <a:solidFill>
                  <a:schemeClr val="bg1"/>
                </a:solidFill>
                <a:latin typeface="+mn-ea"/>
              </a:rPr>
              <a:t>2</a:t>
            </a: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月</a:t>
            </a:r>
            <a:r>
              <a:rPr kumimoji="1" lang="en-US" altLang="ja-JP" sz="1100" b="1" dirty="0">
                <a:solidFill>
                  <a:schemeClr val="bg1"/>
                </a:solidFill>
                <a:latin typeface="+mn-ea"/>
              </a:rPr>
              <a:t>)</a:t>
            </a:r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を見据えた計画</a:t>
            </a:r>
            <a:r>
              <a:rPr kumimoji="1" lang="en-US" altLang="ja-JP" sz="1600" b="1" dirty="0">
                <a:solidFill>
                  <a:schemeClr val="bg1"/>
                </a:solidFill>
                <a:latin typeface="+mn-ea"/>
              </a:rPr>
              <a:t>》</a:t>
            </a:r>
            <a:endParaRPr kumimoji="1" lang="ja-JP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スライド番号プレースホルダー 5">
            <a:extLst>
              <a:ext uri="{FF2B5EF4-FFF2-40B4-BE49-F238E27FC236}">
                <a16:creationId xmlns:a16="http://schemas.microsoft.com/office/drawing/2014/main" id="{C34911A9-FC45-2A45-03B6-756D0BDF4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64320" y="6452235"/>
            <a:ext cx="711200" cy="365125"/>
          </a:xfrm>
        </p:spPr>
        <p:txBody>
          <a:bodyPr/>
          <a:lstStyle/>
          <a:p>
            <a:fld id="{94F3B803-F554-4930-8429-F6D83D106742}" type="slidenum">
              <a:rPr kumimoji="1" lang="ja-JP" altLang="en-US" sz="1600" b="1" smtClean="0">
                <a:solidFill>
                  <a:schemeClr val="tx1"/>
                </a:solidFill>
              </a:rPr>
              <a:t>4</a:t>
            </a:fld>
            <a:endParaRPr kumimoji="1" lang="ja-JP" altLang="en-US" sz="1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621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466</TotalTime>
  <Words>728</Words>
  <Application>Microsoft Office PowerPoint</Application>
  <PresentationFormat>A4 210 x 297 mm</PresentationFormat>
  <Paragraphs>87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石川 紗織</dc:creator>
  <cp:lastModifiedBy>石川 紗織</cp:lastModifiedBy>
  <cp:revision>9</cp:revision>
  <dcterms:created xsi:type="dcterms:W3CDTF">2023-10-22T11:49:46Z</dcterms:created>
  <dcterms:modified xsi:type="dcterms:W3CDTF">2023-11-08T09:59:47Z</dcterms:modified>
</cp:coreProperties>
</file>